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72" y="-102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>
                <a:sym typeface="Noteworthy Bold" charset="0"/>
              </a:rPr>
              <a:t>Second level</a:t>
            </a:r>
          </a:p>
          <a:p>
            <a:pPr lvl="2"/>
            <a:r>
              <a:rPr lang="en-US">
                <a:sym typeface="Noteworthy Bold" charset="0"/>
              </a:rPr>
              <a:t>Third level</a:t>
            </a:r>
          </a:p>
          <a:p>
            <a:pPr lvl="3"/>
            <a:r>
              <a:rPr lang="en-US">
                <a:sym typeface="Noteworthy Bold" charset="0"/>
              </a:rPr>
              <a:t>Fourth level</a:t>
            </a:r>
          </a:p>
          <a:p>
            <a:pPr lvl="4"/>
            <a:r>
              <a:rPr lang="en-US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4325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20" Type="http://schemas.openxmlformats.org/officeDocument/2006/relationships/slide" Target="slide17.xml"/><Relationship Id="rId21" Type="http://schemas.openxmlformats.org/officeDocument/2006/relationships/slide" Target="slide21.xml"/><Relationship Id="rId10" Type="http://schemas.openxmlformats.org/officeDocument/2006/relationships/slide" Target="slide15.xml"/><Relationship Id="rId11" Type="http://schemas.openxmlformats.org/officeDocument/2006/relationships/slide" Target="slide19.xml"/><Relationship Id="rId12" Type="http://schemas.openxmlformats.org/officeDocument/2006/relationships/slide" Target="slide4.xml"/><Relationship Id="rId13" Type="http://schemas.openxmlformats.org/officeDocument/2006/relationships/slide" Target="slide8.xml"/><Relationship Id="rId14" Type="http://schemas.openxmlformats.org/officeDocument/2006/relationships/slide" Target="slide12.xml"/><Relationship Id="rId15" Type="http://schemas.openxmlformats.org/officeDocument/2006/relationships/slide" Target="slide16.xml"/><Relationship Id="rId16" Type="http://schemas.openxmlformats.org/officeDocument/2006/relationships/slide" Target="slide20.xml"/><Relationship Id="rId17" Type="http://schemas.openxmlformats.org/officeDocument/2006/relationships/slide" Target="slide5.xml"/><Relationship Id="rId18" Type="http://schemas.openxmlformats.org/officeDocument/2006/relationships/slide" Target="slide9.xml"/><Relationship Id="rId19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slide" Target="slide6.xml"/><Relationship Id="rId4" Type="http://schemas.openxmlformats.org/officeDocument/2006/relationships/slide" Target="slide10.xml"/><Relationship Id="rId5" Type="http://schemas.openxmlformats.org/officeDocument/2006/relationships/slide" Target="slide14.xml"/><Relationship Id="rId6" Type="http://schemas.openxmlformats.org/officeDocument/2006/relationships/slide" Target="slide18.xml"/><Relationship Id="rId7" Type="http://schemas.openxmlformats.org/officeDocument/2006/relationships/slide" Target="slide3.xml"/><Relationship Id="rId8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" name="Group 1"/>
          <p:cNvGraphicFramePr>
            <a:graphicFrameLocks noGrp="1"/>
          </p:cNvGraphicFramePr>
          <p:nvPr/>
        </p:nvGraphicFramePr>
        <p:xfrm>
          <a:off x="0" y="1577975"/>
          <a:ext cx="13001625" cy="7230745"/>
        </p:xfrm>
        <a:graphic>
          <a:graphicData uri="http://schemas.openxmlformats.org/drawingml/2006/table">
            <a:tbl>
              <a:tblPr/>
              <a:tblGrid>
                <a:gridCol w="2600325"/>
                <a:gridCol w="2600325"/>
                <a:gridCol w="2600325"/>
                <a:gridCol w="2600325"/>
                <a:gridCol w="260032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Verkehrs-mittel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Einkäufe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Bildung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Berufe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Regionen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Marker Felt"/>
                          <a:ea typeface="Helvetica" charset="0"/>
                          <a:cs typeface="Marker Felt"/>
                          <a:sym typeface="Helvetica" charset="0"/>
                        </a:rPr>
                        <a:t>Deutschlands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arker Felt"/>
                        <a:ea typeface="Helvetica" charset="0"/>
                        <a:cs typeface="Marker Felt"/>
                        <a:sym typeface="Helvetica" charset="0"/>
                      </a:endParaRPr>
                    </a:p>
                  </a:txBody>
                  <a:tcPr marL="63500" marR="63500" marT="63500" marB="63500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632585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49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63500" marR="63500" marT="63500" marB="63500" anchor="ctr" horzOverflow="overflow">
                    <a:lnL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27093" cap="flat" cmpd="sng" algn="ctr">
                      <a:solidFill>
                        <a:srgbClr val="FFFFFF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</a:tr>
            </a:tbl>
          </a:graphicData>
        </a:graphic>
      </p:graphicFrame>
      <p:sp>
        <p:nvSpPr>
          <p:cNvPr id="3159" name="Rectangle 87"/>
          <p:cNvSpPr>
            <a:spLocks/>
          </p:cNvSpPr>
          <p:nvPr/>
        </p:nvSpPr>
        <p:spPr bwMode="auto">
          <a:xfrm>
            <a:off x="0" y="34925"/>
            <a:ext cx="13004800" cy="1363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4400" dirty="0" err="1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Allgemeine</a:t>
            </a:r>
            <a:r>
              <a:rPr lang="en-US" sz="4400" dirty="0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Informationen</a:t>
            </a:r>
            <a:r>
              <a:rPr lang="en-US" sz="4400" smtClean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–  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Rückwärts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Jeopardy</a:t>
            </a:r>
            <a:endParaRPr lang="en-US" sz="4400" dirty="0">
              <a:solidFill>
                <a:srgbClr val="FFFFFF"/>
              </a:solidFill>
              <a:latin typeface="Marker Felt"/>
              <a:ea typeface="Arial" charset="0"/>
              <a:cs typeface="Marker Felt"/>
              <a:sym typeface="Arial" charset="0"/>
            </a:endParaRPr>
          </a:p>
          <a:p>
            <a:pPr defTabSz="649288"/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Hier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sind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die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Fragen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,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Sie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geben</a:t>
            </a:r>
            <a:r>
              <a:rPr lang="en-US" sz="4400" dirty="0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 die </a:t>
            </a:r>
            <a:r>
              <a:rPr lang="en-US" sz="4400" dirty="0" err="1">
                <a:solidFill>
                  <a:srgbClr val="FFFFFF"/>
                </a:solidFill>
                <a:latin typeface="Marker Felt"/>
                <a:ea typeface="Helvetica" charset="0"/>
                <a:cs typeface="Marker Felt"/>
                <a:sym typeface="Helvetica" charset="0"/>
              </a:rPr>
              <a:t>Antworten</a:t>
            </a:r>
            <a:endParaRPr lang="en-US" sz="4400" dirty="0">
              <a:latin typeface="Marker Felt"/>
              <a:cs typeface="Marker Felt"/>
            </a:endParaRPr>
          </a:p>
        </p:txBody>
      </p:sp>
      <p:grpSp>
        <p:nvGrpSpPr>
          <p:cNvPr id="3160" name="Group 88"/>
          <p:cNvGrpSpPr>
            <a:grpSpLocks/>
          </p:cNvGrpSpPr>
          <p:nvPr/>
        </p:nvGrpSpPr>
        <p:grpSpPr bwMode="auto">
          <a:xfrm>
            <a:off x="247650" y="3048000"/>
            <a:ext cx="2076450" cy="974725"/>
            <a:chOff x="0" y="0"/>
            <a:chExt cx="164" cy="77"/>
          </a:xfrm>
        </p:grpSpPr>
        <p:sp>
          <p:nvSpPr>
            <p:cNvPr id="3161" name="AutoShape 89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72248" tIns="72248" rIns="72248" bIns="72248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2" name="Rectangle 90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3" name="Group 91"/>
          <p:cNvGrpSpPr>
            <a:grpSpLocks/>
          </p:cNvGrpSpPr>
          <p:nvPr/>
        </p:nvGrpSpPr>
        <p:grpSpPr bwMode="auto">
          <a:xfrm>
            <a:off x="2809875" y="3048000"/>
            <a:ext cx="2078038" cy="974725"/>
            <a:chOff x="0" y="0"/>
            <a:chExt cx="164" cy="77"/>
          </a:xfrm>
        </p:grpSpPr>
        <p:sp>
          <p:nvSpPr>
            <p:cNvPr id="3164" name="AutoShape 92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5" name="Rectangle 93">
              <a:hlinkClick r:id="rId3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6" name="Group 94"/>
          <p:cNvGrpSpPr>
            <a:grpSpLocks/>
          </p:cNvGrpSpPr>
          <p:nvPr/>
        </p:nvGrpSpPr>
        <p:grpSpPr bwMode="auto">
          <a:xfrm>
            <a:off x="5359400" y="3048000"/>
            <a:ext cx="2076450" cy="974725"/>
            <a:chOff x="0" y="0"/>
            <a:chExt cx="164" cy="77"/>
          </a:xfrm>
        </p:grpSpPr>
        <p:sp>
          <p:nvSpPr>
            <p:cNvPr id="3167" name="AutoShape 95">
              <a:hlinkClick r:id="rId4" action="ppaction://hlinksldjump"/>
            </p:cNvPr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68" name="Rectangle 96">
              <a:hlinkClick r:id="rId4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69" name="Group 97"/>
          <p:cNvGrpSpPr>
            <a:grpSpLocks/>
          </p:cNvGrpSpPr>
          <p:nvPr/>
        </p:nvGrpSpPr>
        <p:grpSpPr bwMode="auto">
          <a:xfrm>
            <a:off x="8010525" y="3048000"/>
            <a:ext cx="2076450" cy="974725"/>
            <a:chOff x="0" y="0"/>
            <a:chExt cx="164" cy="77"/>
          </a:xfrm>
        </p:grpSpPr>
        <p:sp>
          <p:nvSpPr>
            <p:cNvPr id="3170" name="AutoShape 98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1" name="Rectangle 99">
              <a:hlinkClick r:id="rId5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72" name="Group 100"/>
          <p:cNvGrpSpPr>
            <a:grpSpLocks/>
          </p:cNvGrpSpPr>
          <p:nvPr/>
        </p:nvGrpSpPr>
        <p:grpSpPr bwMode="auto">
          <a:xfrm>
            <a:off x="10655300" y="3048000"/>
            <a:ext cx="2078038" cy="974725"/>
            <a:chOff x="0" y="0"/>
            <a:chExt cx="164" cy="77"/>
          </a:xfrm>
        </p:grpSpPr>
        <p:sp>
          <p:nvSpPr>
            <p:cNvPr id="3173" name="AutoShape 101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4" name="Rectangle 102">
              <a:hlinkClick r:id="rId6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10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75" name="Group 103"/>
          <p:cNvGrpSpPr>
            <a:grpSpLocks/>
          </p:cNvGrpSpPr>
          <p:nvPr/>
        </p:nvGrpSpPr>
        <p:grpSpPr bwMode="auto">
          <a:xfrm>
            <a:off x="247650" y="4648200"/>
            <a:ext cx="2076450" cy="974725"/>
            <a:chOff x="0" y="0"/>
            <a:chExt cx="164" cy="77"/>
          </a:xfrm>
        </p:grpSpPr>
        <p:sp>
          <p:nvSpPr>
            <p:cNvPr id="3176" name="AutoShape 104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77" name="Rectangle 105">
              <a:hlinkClick r:id="rId7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78" name="Group 106"/>
          <p:cNvGrpSpPr>
            <a:grpSpLocks/>
          </p:cNvGrpSpPr>
          <p:nvPr/>
        </p:nvGrpSpPr>
        <p:grpSpPr bwMode="auto">
          <a:xfrm>
            <a:off x="2757488" y="4648200"/>
            <a:ext cx="2078037" cy="974725"/>
            <a:chOff x="0" y="0"/>
            <a:chExt cx="164" cy="77"/>
          </a:xfrm>
        </p:grpSpPr>
        <p:sp>
          <p:nvSpPr>
            <p:cNvPr id="3179" name="AutoShape 107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0" name="Rectangle 108">
              <a:hlinkClick r:id="rId8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1" name="Group 109"/>
          <p:cNvGrpSpPr>
            <a:grpSpLocks/>
          </p:cNvGrpSpPr>
          <p:nvPr/>
        </p:nvGrpSpPr>
        <p:grpSpPr bwMode="auto">
          <a:xfrm>
            <a:off x="5359400" y="4648200"/>
            <a:ext cx="2076450" cy="974725"/>
            <a:chOff x="0" y="0"/>
            <a:chExt cx="164" cy="77"/>
          </a:xfrm>
        </p:grpSpPr>
        <p:sp>
          <p:nvSpPr>
            <p:cNvPr id="3182" name="AutoShape 110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3" name="Rectangle 111">
              <a:hlinkClick r:id="rId9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4" name="Group 112"/>
          <p:cNvGrpSpPr>
            <a:grpSpLocks/>
          </p:cNvGrpSpPr>
          <p:nvPr/>
        </p:nvGrpSpPr>
        <p:grpSpPr bwMode="auto">
          <a:xfrm>
            <a:off x="8010525" y="4648200"/>
            <a:ext cx="2076450" cy="974725"/>
            <a:chOff x="0" y="0"/>
            <a:chExt cx="164" cy="77"/>
          </a:xfrm>
        </p:grpSpPr>
        <p:sp>
          <p:nvSpPr>
            <p:cNvPr id="3185" name="AutoShape 113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6" name="Rectangle 114">
              <a:hlinkClick r:id="rId10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87" name="Group 115"/>
          <p:cNvGrpSpPr>
            <a:grpSpLocks/>
          </p:cNvGrpSpPr>
          <p:nvPr/>
        </p:nvGrpSpPr>
        <p:grpSpPr bwMode="auto">
          <a:xfrm>
            <a:off x="10655300" y="4648200"/>
            <a:ext cx="2078038" cy="974725"/>
            <a:chOff x="0" y="0"/>
            <a:chExt cx="164" cy="77"/>
          </a:xfrm>
        </p:grpSpPr>
        <p:sp>
          <p:nvSpPr>
            <p:cNvPr id="3188" name="AutoShape 116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89" name="Rectangle 117">
              <a:hlinkClick r:id="rId11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20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0" name="Group 118"/>
          <p:cNvGrpSpPr>
            <a:grpSpLocks/>
          </p:cNvGrpSpPr>
          <p:nvPr/>
        </p:nvGrpSpPr>
        <p:grpSpPr bwMode="auto">
          <a:xfrm>
            <a:off x="247650" y="6172200"/>
            <a:ext cx="2076450" cy="974725"/>
            <a:chOff x="0" y="0"/>
            <a:chExt cx="164" cy="77"/>
          </a:xfrm>
        </p:grpSpPr>
        <p:sp>
          <p:nvSpPr>
            <p:cNvPr id="3191" name="AutoShape 119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2" name="Rectangle 120">
              <a:hlinkClick r:id="rId12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 dirty="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 dirty="0">
                <a:latin typeface="Marker Felt"/>
                <a:cs typeface="Marker Felt"/>
              </a:endParaRPr>
            </a:p>
          </p:txBody>
        </p:sp>
      </p:grpSp>
      <p:grpSp>
        <p:nvGrpSpPr>
          <p:cNvPr id="3193" name="Group 121"/>
          <p:cNvGrpSpPr>
            <a:grpSpLocks/>
          </p:cNvGrpSpPr>
          <p:nvPr/>
        </p:nvGrpSpPr>
        <p:grpSpPr bwMode="auto">
          <a:xfrm>
            <a:off x="2803525" y="6172200"/>
            <a:ext cx="2076450" cy="974725"/>
            <a:chOff x="0" y="0"/>
            <a:chExt cx="164" cy="77"/>
          </a:xfrm>
        </p:grpSpPr>
        <p:sp>
          <p:nvSpPr>
            <p:cNvPr id="3194" name="AutoShape 122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5" name="Rectangle 123">
              <a:hlinkClick r:id="rId13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6" name="Group 124"/>
          <p:cNvGrpSpPr>
            <a:grpSpLocks/>
          </p:cNvGrpSpPr>
          <p:nvPr/>
        </p:nvGrpSpPr>
        <p:grpSpPr bwMode="auto">
          <a:xfrm>
            <a:off x="5359400" y="6172200"/>
            <a:ext cx="2076450" cy="974725"/>
            <a:chOff x="0" y="0"/>
            <a:chExt cx="164" cy="77"/>
          </a:xfrm>
        </p:grpSpPr>
        <p:sp>
          <p:nvSpPr>
            <p:cNvPr id="3197" name="AutoShape 125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198" name="Rectangle 126">
              <a:hlinkClick r:id="rId14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199" name="Group 127"/>
          <p:cNvGrpSpPr>
            <a:grpSpLocks/>
          </p:cNvGrpSpPr>
          <p:nvPr/>
        </p:nvGrpSpPr>
        <p:grpSpPr bwMode="auto">
          <a:xfrm>
            <a:off x="8010525" y="6172200"/>
            <a:ext cx="2076450" cy="974725"/>
            <a:chOff x="0" y="0"/>
            <a:chExt cx="164" cy="77"/>
          </a:xfrm>
        </p:grpSpPr>
        <p:sp>
          <p:nvSpPr>
            <p:cNvPr id="3200" name="AutoShape 128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1" name="Rectangle 129">
              <a:hlinkClick r:id="rId15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2" name="Group 130"/>
          <p:cNvGrpSpPr>
            <a:grpSpLocks/>
          </p:cNvGrpSpPr>
          <p:nvPr/>
        </p:nvGrpSpPr>
        <p:grpSpPr bwMode="auto">
          <a:xfrm>
            <a:off x="10655300" y="6172200"/>
            <a:ext cx="2078038" cy="974725"/>
            <a:chOff x="0" y="0"/>
            <a:chExt cx="164" cy="77"/>
          </a:xfrm>
        </p:grpSpPr>
        <p:sp>
          <p:nvSpPr>
            <p:cNvPr id="3203" name="AutoShape 131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4" name="Rectangle 132">
              <a:hlinkClick r:id="rId16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30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5" name="Group 133"/>
          <p:cNvGrpSpPr>
            <a:grpSpLocks/>
          </p:cNvGrpSpPr>
          <p:nvPr/>
        </p:nvGrpSpPr>
        <p:grpSpPr bwMode="auto">
          <a:xfrm>
            <a:off x="234950" y="7620000"/>
            <a:ext cx="2076450" cy="976313"/>
            <a:chOff x="0" y="0"/>
            <a:chExt cx="164" cy="77"/>
          </a:xfrm>
        </p:grpSpPr>
        <p:sp>
          <p:nvSpPr>
            <p:cNvPr id="3206" name="AutoShape 134">
              <a:hlinkClick r:id="rId17" action="ppaction://hlinksldjump"/>
            </p:cNvPr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07" name="Rectangle 135">
              <a:hlinkClick r:id="rId17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08" name="Group 136"/>
          <p:cNvGrpSpPr>
            <a:grpSpLocks/>
          </p:cNvGrpSpPr>
          <p:nvPr/>
        </p:nvGrpSpPr>
        <p:grpSpPr bwMode="auto">
          <a:xfrm>
            <a:off x="2803525" y="7665244"/>
            <a:ext cx="2076450" cy="976313"/>
            <a:chOff x="0" y="0"/>
            <a:chExt cx="164" cy="77"/>
          </a:xfrm>
        </p:grpSpPr>
        <p:sp>
          <p:nvSpPr>
            <p:cNvPr id="3209" name="AutoShape 137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0" name="Rectangle 138">
              <a:hlinkClick r:id="rId18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1" name="Group 139"/>
          <p:cNvGrpSpPr>
            <a:grpSpLocks/>
          </p:cNvGrpSpPr>
          <p:nvPr/>
        </p:nvGrpSpPr>
        <p:grpSpPr bwMode="auto">
          <a:xfrm>
            <a:off x="5359400" y="7665244"/>
            <a:ext cx="2076450" cy="976313"/>
            <a:chOff x="0" y="0"/>
            <a:chExt cx="164" cy="77"/>
          </a:xfrm>
        </p:grpSpPr>
        <p:sp>
          <p:nvSpPr>
            <p:cNvPr id="3212" name="AutoShape 140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3" name="Rectangle 141">
              <a:hlinkClick r:id="rId19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4" name="Group 142"/>
          <p:cNvGrpSpPr>
            <a:grpSpLocks/>
          </p:cNvGrpSpPr>
          <p:nvPr/>
        </p:nvGrpSpPr>
        <p:grpSpPr bwMode="auto">
          <a:xfrm>
            <a:off x="8010525" y="7665244"/>
            <a:ext cx="2076450" cy="976313"/>
            <a:chOff x="0" y="0"/>
            <a:chExt cx="164" cy="77"/>
          </a:xfrm>
        </p:grpSpPr>
        <p:sp>
          <p:nvSpPr>
            <p:cNvPr id="3215" name="AutoShape 143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6" name="Rectangle 144">
              <a:hlinkClick r:id="rId20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  <p:grpSp>
        <p:nvGrpSpPr>
          <p:cNvPr id="3217" name="Group 145"/>
          <p:cNvGrpSpPr>
            <a:grpSpLocks/>
          </p:cNvGrpSpPr>
          <p:nvPr/>
        </p:nvGrpSpPr>
        <p:grpSpPr bwMode="auto">
          <a:xfrm>
            <a:off x="10655300" y="7665244"/>
            <a:ext cx="2078038" cy="976313"/>
            <a:chOff x="0" y="0"/>
            <a:chExt cx="164" cy="77"/>
          </a:xfrm>
        </p:grpSpPr>
        <p:sp>
          <p:nvSpPr>
            <p:cNvPr id="3218" name="AutoShape 146"/>
            <p:cNvSpPr>
              <a:spLocks/>
            </p:cNvSpPr>
            <p:nvPr/>
          </p:nvSpPr>
          <p:spPr bwMode="auto">
            <a:xfrm>
              <a:off x="0" y="0"/>
              <a:ext cx="164" cy="77"/>
            </a:xfrm>
            <a:prstGeom prst="roundRect">
              <a:avLst>
                <a:gd name="adj" fmla="val 11718"/>
              </a:avLst>
            </a:prstGeom>
            <a:solidFill>
              <a:srgbClr val="1F497D"/>
            </a:solidFill>
            <a:ln w="13546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38100" dist="23000" dir="5400000" algn="ctr" rotWithShape="0">
                <a:srgbClr val="000000">
                  <a:alpha val="34999"/>
                </a:srgbClr>
              </a:outerShdw>
            </a:effectLst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>
                <a:latin typeface="Marker Felt"/>
                <a:cs typeface="Marker Felt"/>
              </a:endParaRPr>
            </a:p>
          </p:txBody>
        </p:sp>
        <p:sp>
          <p:nvSpPr>
            <p:cNvPr id="3219" name="Rectangle 147">
              <a:hlinkClick r:id="rId21" action="ppaction://hlinksldjump"/>
            </p:cNvPr>
            <p:cNvSpPr>
              <a:spLocks/>
            </p:cNvSpPr>
            <p:nvPr/>
          </p:nvSpPr>
          <p:spPr bwMode="auto">
            <a:xfrm>
              <a:off x="3" y="2"/>
              <a:ext cx="157" cy="73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5100">
                  <a:solidFill>
                    <a:srgbClr val="FFFFFF"/>
                  </a:solidFill>
                  <a:latin typeface="Marker Felt"/>
                  <a:ea typeface="Helvetica" charset="0"/>
                  <a:cs typeface="Marker Felt"/>
                  <a:sym typeface="Helvetica" charset="0"/>
                </a:rPr>
                <a:t>40</a:t>
              </a:r>
              <a:endParaRPr lang="en-US">
                <a:latin typeface="Marker Felt"/>
                <a:cs typeface="Marker Felt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863600" y="3019425"/>
            <a:ext cx="11887200" cy="24669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besuchen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Kinder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Alter von 6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bis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10?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229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2008188" y="3019425"/>
            <a:ext cx="9056687" cy="24669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Abschluß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von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Gymnasium?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331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635000" y="3019425"/>
            <a:ext cx="11734800" cy="35337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Anglistik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Germanistik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Jura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studieren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433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635000" y="3019425"/>
            <a:ext cx="114300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alt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sind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Diplom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haben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</a:p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10? 18? 22 - 23? 25 - 28?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536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558800" y="3019425"/>
            <a:ext cx="11506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Man hat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Medizin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studiert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dann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Doktor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638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863600" y="3019425"/>
            <a:ext cx="11353800" cy="23907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Mutter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Schule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741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2008188" y="3019425"/>
            <a:ext cx="9056687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Herr Pullen?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843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1447801"/>
            <a:ext cx="13004800" cy="48783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Schwester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im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Krankenhaus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eine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Krankenschwester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. Was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Bruder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auch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so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arbeitet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945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2008188" y="3019425"/>
            <a:ext cx="9056687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liegen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Alpen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048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1397000" y="2971800"/>
            <a:ext cx="10363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Region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flach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liegt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See</a:t>
            </a:r>
            <a:r>
              <a:rPr lang="en-US" sz="6800" dirty="0" smtClean="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?</a:t>
            </a:r>
            <a:endParaRPr lang="en-US" dirty="0"/>
          </a:p>
        </p:txBody>
      </p:sp>
      <p:sp>
        <p:nvSpPr>
          <p:cNvPr id="2150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1930400" y="3019425"/>
            <a:ext cx="90678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besuchen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Bäckerei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um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Ecke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409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3019425"/>
            <a:ext cx="130048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Region hat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viel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Industrie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den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Kölner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Dom?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253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1244600" y="3048000"/>
            <a:ext cx="10744200" cy="2667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de-DE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Welche Region war die DDR von 1948 - 1990?</a:t>
            </a:r>
            <a:endParaRPr lang="de-DE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2355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1016000" y="3019425"/>
            <a:ext cx="108966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haben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kein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Auto.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fahren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in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Stadt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512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1244600" y="3019425"/>
            <a:ext cx="103632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kommen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von Deutschland in die USA?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614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1701800" y="3019425"/>
            <a:ext cx="10210800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fährt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auf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Autobahn</a:t>
            </a:r>
            <a:r>
              <a:rPr lang="en-US" sz="6800" dirty="0" smtClean="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?</a:t>
            </a:r>
            <a:endParaRPr lang="en-US" dirty="0"/>
          </a:p>
        </p:txBody>
      </p:sp>
      <p:sp>
        <p:nvSpPr>
          <p:cNvPr id="7170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0125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406400" y="3019425"/>
            <a:ext cx="11887200" cy="26193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man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Brot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Brötchen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Kuchen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Torten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8194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/>
          </p:cNvSpPr>
          <p:nvPr/>
        </p:nvSpPr>
        <p:spPr bwMode="auto">
          <a:xfrm>
            <a:off x="863600" y="1981200"/>
            <a:ext cx="11734800" cy="45243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die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meisten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Deutschen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ihre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Äpfel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Birnen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Erdbeeren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Pfirsiche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9218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482600" y="3019425"/>
            <a:ext cx="11811000" cy="22526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Wohin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gehen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Sie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um Aspirin und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Hustensirop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zu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0242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787400" y="3019425"/>
            <a:ext cx="11506200" cy="33067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Wo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kannst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du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schnell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Mineralwasser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,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Limonade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 und Bier </a:t>
            </a:r>
            <a:r>
              <a:rPr lang="en-US" sz="6800" dirty="0" err="1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kaufen</a:t>
            </a:r>
            <a:r>
              <a:rPr lang="en-US" sz="6800" dirty="0" smtClean="0">
                <a:solidFill>
                  <a:srgbClr val="FFFFFF"/>
                </a:solidFill>
                <a:latin typeface="Chalkboard"/>
                <a:ea typeface="Helvetica" charset="0"/>
                <a:cs typeface="Chalkboard"/>
                <a:sym typeface="Helvetica" charset="0"/>
              </a:rPr>
              <a:t>?</a:t>
            </a:r>
            <a:endParaRPr lang="en-US" sz="6800" dirty="0">
              <a:solidFill>
                <a:srgbClr val="FFFFFF"/>
              </a:solidFill>
              <a:latin typeface="Chalkboard"/>
              <a:ea typeface="Helvetica" charset="0"/>
              <a:cs typeface="Chalkboard"/>
              <a:sym typeface="Helvetica" charset="0"/>
            </a:endParaRPr>
          </a:p>
        </p:txBody>
      </p:sp>
      <p:sp>
        <p:nvSpPr>
          <p:cNvPr id="11266" name="AutoShape 2">
            <a:hlinkClick r:id="" action="ppaction://hlinkshowjump?jump=lastslideviewed"/>
          </p:cNvPr>
          <p:cNvSpPr>
            <a:spLocks/>
          </p:cNvSpPr>
          <p:nvPr/>
        </p:nvSpPr>
        <p:spPr bwMode="auto">
          <a:xfrm>
            <a:off x="1003300" y="7542213"/>
            <a:ext cx="1476375" cy="992187"/>
          </a:xfrm>
          <a:prstGeom prst="leftArrow">
            <a:avLst>
              <a:gd name="adj1" fmla="val 50000"/>
              <a:gd name="adj2" fmla="val 35182"/>
            </a:avLst>
          </a:prstGeom>
          <a:gradFill rotWithShape="0">
            <a:gsLst>
              <a:gs pos="0">
                <a:srgbClr val="FFE2CB"/>
              </a:gs>
              <a:gs pos="100000">
                <a:srgbClr val="FF953E"/>
              </a:gs>
            </a:gsLst>
            <a:lin ang="5400000"/>
          </a:gradFill>
          <a:ln w="12700" cap="rnd" cmpd="sng">
            <a:noFill/>
            <a:prstDash val="solid"/>
            <a:round/>
            <a:headEnd/>
            <a:tailEnd/>
          </a:ln>
          <a:effectLst>
            <a:outerShdw blurRad="38100" dist="23000" dir="5400000" algn="ctr" rotWithShape="0">
              <a:srgbClr val="000000">
                <a:alpha val="34999"/>
              </a:srgbClr>
            </a:outerShdw>
          </a:effectLst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261</Words>
  <Application>Microsoft Macintosh PowerPoint</Application>
  <PresentationFormat>Custom</PresentationFormat>
  <Paragraphs>48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Carl Pullen</cp:lastModifiedBy>
  <cp:revision>15</cp:revision>
  <dcterms:created xsi:type="dcterms:W3CDTF">2012-04-12T02:04:08Z</dcterms:created>
  <dcterms:modified xsi:type="dcterms:W3CDTF">2013-04-15T03:12:58Z</dcterms:modified>
</cp:coreProperties>
</file>