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29B63-087D-104F-BE25-F8A4D58D733D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2EAD2-6635-DB44-9A9F-165AD58D20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793968-D5C3-1B4F-861F-D1C8264DE2C9}" type="slidenum">
              <a:rPr lang="de-DE" smtClean="0">
                <a:latin typeface="Calibri" charset="0"/>
                <a:ea typeface="ＭＳ Ｐゴシック" charset="-128"/>
                <a:cs typeface="ＭＳ Ｐゴシック" charset="-128"/>
              </a:rPr>
              <a:pPr/>
              <a:t>6</a:t>
            </a:fld>
            <a:endParaRPr lang="de-DE" smtClean="0">
              <a:latin typeface="Calibri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5B5F5-E58B-494D-903C-A7CB25C2908C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E0763-B21E-BB42-9355-C8B91B145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162" y="117692"/>
            <a:ext cx="4613058" cy="6740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7.1 Grundschule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die Grundschule	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school</a:t>
            </a:r>
            <a:endParaRPr lang="en-US" dirty="0"/>
          </a:p>
          <a:p>
            <a:r>
              <a:rPr lang="de-DE" dirty="0"/>
              <a:t>die Schule</a:t>
            </a:r>
            <a:r>
              <a:rPr lang="de-DE" dirty="0" smtClean="0"/>
              <a:t>		</a:t>
            </a:r>
            <a:r>
              <a:rPr lang="de-DE" dirty="0" err="1" smtClean="0"/>
              <a:t>school</a:t>
            </a:r>
            <a:endParaRPr lang="en-US" dirty="0"/>
          </a:p>
          <a:p>
            <a:r>
              <a:rPr lang="de-DE" dirty="0"/>
              <a:t>die Schulzeit</a:t>
            </a:r>
            <a:r>
              <a:rPr lang="de-DE" dirty="0" smtClean="0"/>
              <a:t>		time </a:t>
            </a:r>
            <a:r>
              <a:rPr lang="de-DE" dirty="0"/>
              <a:t>in </a:t>
            </a:r>
            <a:r>
              <a:rPr lang="de-DE" dirty="0" err="1"/>
              <a:t>school</a:t>
            </a:r>
            <a:endParaRPr lang="en-US" dirty="0"/>
          </a:p>
          <a:p>
            <a:r>
              <a:rPr lang="de-DE" dirty="0"/>
              <a:t>die Klasse</a:t>
            </a:r>
            <a:r>
              <a:rPr lang="de-DE" dirty="0" smtClean="0"/>
              <a:t>			</a:t>
            </a:r>
            <a:r>
              <a:rPr lang="de-DE" dirty="0" err="1" smtClean="0"/>
              <a:t>class</a:t>
            </a:r>
            <a:r>
              <a:rPr lang="de-DE" dirty="0"/>
              <a:t>; grade</a:t>
            </a:r>
            <a:endParaRPr lang="en-US" dirty="0"/>
          </a:p>
          <a:p>
            <a:r>
              <a:rPr lang="de-DE" dirty="0"/>
              <a:t>die Pause</a:t>
            </a:r>
            <a:r>
              <a:rPr lang="de-DE" dirty="0" smtClean="0"/>
              <a:t>			</a:t>
            </a:r>
            <a:r>
              <a:rPr lang="de-DE" dirty="0" err="1" smtClean="0"/>
              <a:t>break</a:t>
            </a:r>
            <a:r>
              <a:rPr lang="de-DE" dirty="0"/>
              <a:t>; </a:t>
            </a:r>
            <a:r>
              <a:rPr lang="de-DE" dirty="0" err="1"/>
              <a:t>recess</a:t>
            </a:r>
            <a:endParaRPr lang="en-US" dirty="0"/>
          </a:p>
          <a:p>
            <a:r>
              <a:rPr lang="de-DE" dirty="0"/>
              <a:t>der Schüler</a:t>
            </a:r>
            <a:r>
              <a:rPr lang="de-DE" dirty="0" smtClean="0"/>
              <a:t>		</a:t>
            </a:r>
            <a:r>
              <a:rPr lang="de-DE" dirty="0" err="1" smtClean="0"/>
              <a:t>pupil</a:t>
            </a:r>
            <a:r>
              <a:rPr lang="de-DE" dirty="0" smtClean="0"/>
              <a:t> </a:t>
            </a:r>
            <a:r>
              <a:rPr lang="de-DE" dirty="0"/>
              <a:t>(male)</a:t>
            </a:r>
            <a:endParaRPr lang="en-US" dirty="0"/>
          </a:p>
          <a:p>
            <a:r>
              <a:rPr lang="de-DE" dirty="0"/>
              <a:t>die Schülerin</a:t>
            </a:r>
            <a:r>
              <a:rPr lang="de-DE" dirty="0" smtClean="0"/>
              <a:t>		</a:t>
            </a:r>
            <a:r>
              <a:rPr lang="de-DE" dirty="0" err="1" smtClean="0"/>
              <a:t>pupil</a:t>
            </a:r>
            <a:r>
              <a:rPr lang="de-DE" dirty="0" smtClean="0"/>
              <a:t> </a:t>
            </a:r>
            <a:r>
              <a:rPr lang="de-DE" dirty="0"/>
              <a:t>(</a:t>
            </a:r>
            <a:r>
              <a:rPr lang="de-DE" dirty="0" err="1"/>
              <a:t>female</a:t>
            </a:r>
            <a:r>
              <a:rPr lang="de-DE" dirty="0"/>
              <a:t>)</a:t>
            </a:r>
            <a:endParaRPr lang="en-US" dirty="0"/>
          </a:p>
          <a:p>
            <a:r>
              <a:rPr lang="de-DE" dirty="0"/>
              <a:t>der Lehrer</a:t>
            </a:r>
            <a:r>
              <a:rPr lang="de-DE" dirty="0" smtClean="0"/>
              <a:t>		</a:t>
            </a:r>
            <a:r>
              <a:rPr lang="de-DE" dirty="0" err="1" smtClean="0"/>
              <a:t>teacher</a:t>
            </a:r>
            <a:r>
              <a:rPr lang="de-DE" dirty="0" smtClean="0"/>
              <a:t> </a:t>
            </a:r>
            <a:r>
              <a:rPr lang="de-DE" dirty="0"/>
              <a:t>(male)</a:t>
            </a:r>
            <a:endParaRPr lang="en-US" dirty="0"/>
          </a:p>
          <a:p>
            <a:r>
              <a:rPr lang="de-DE" dirty="0"/>
              <a:t>die Lehrerin</a:t>
            </a:r>
            <a:r>
              <a:rPr lang="de-DE" dirty="0" smtClean="0"/>
              <a:t>		</a:t>
            </a:r>
            <a:r>
              <a:rPr lang="de-DE" dirty="0" err="1" smtClean="0"/>
              <a:t>teacher</a:t>
            </a:r>
            <a:r>
              <a:rPr lang="de-DE" dirty="0" smtClean="0"/>
              <a:t> </a:t>
            </a:r>
            <a:r>
              <a:rPr lang="de-DE" dirty="0"/>
              <a:t>(</a:t>
            </a:r>
            <a:r>
              <a:rPr lang="de-DE" dirty="0" err="1"/>
              <a:t>female</a:t>
            </a:r>
            <a:r>
              <a:rPr lang="de-DE" dirty="0"/>
              <a:t>)</a:t>
            </a:r>
            <a:endParaRPr lang="en-US" dirty="0"/>
          </a:p>
          <a:p>
            <a:r>
              <a:rPr lang="de-DE" dirty="0"/>
              <a:t>das Zeugnis</a:t>
            </a:r>
            <a:r>
              <a:rPr lang="de-DE" dirty="0" smtClean="0"/>
              <a:t>		</a:t>
            </a:r>
            <a:r>
              <a:rPr lang="de-DE" dirty="0" err="1" smtClean="0"/>
              <a:t>report</a:t>
            </a:r>
            <a:r>
              <a:rPr lang="de-DE" dirty="0" smtClean="0"/>
              <a:t> </a:t>
            </a:r>
            <a:r>
              <a:rPr lang="de-DE" dirty="0" err="1"/>
              <a:t>card</a:t>
            </a:r>
            <a:endParaRPr lang="en-US" dirty="0"/>
          </a:p>
          <a:p>
            <a:r>
              <a:rPr lang="de-DE" dirty="0"/>
              <a:t>der Schulhof</a:t>
            </a:r>
            <a:r>
              <a:rPr lang="de-DE" dirty="0" smtClean="0"/>
              <a:t>		</a:t>
            </a:r>
            <a:r>
              <a:rPr lang="de-DE" dirty="0" err="1" smtClean="0"/>
              <a:t>school</a:t>
            </a:r>
            <a:r>
              <a:rPr lang="de-DE" dirty="0" smtClean="0"/>
              <a:t> </a:t>
            </a:r>
            <a:r>
              <a:rPr lang="de-DE" dirty="0" err="1"/>
              <a:t>yard</a:t>
            </a:r>
            <a:endParaRPr lang="en-US" dirty="0"/>
          </a:p>
          <a:p>
            <a:r>
              <a:rPr lang="de-DE" dirty="0"/>
              <a:t>die Hausaufgabe	</a:t>
            </a:r>
            <a:r>
              <a:rPr lang="de-DE" dirty="0" err="1"/>
              <a:t>homework</a:t>
            </a:r>
            <a:r>
              <a:rPr lang="de-DE" dirty="0"/>
              <a:t> </a:t>
            </a:r>
            <a:r>
              <a:rPr lang="de-DE" dirty="0" err="1"/>
              <a:t>assignment</a:t>
            </a:r>
            <a:endParaRPr lang="en-US" dirty="0"/>
          </a:p>
          <a:p>
            <a:r>
              <a:rPr lang="de-DE" dirty="0"/>
              <a:t>der Bleistift</a:t>
            </a:r>
            <a:r>
              <a:rPr lang="de-DE" dirty="0" smtClean="0"/>
              <a:t>		</a:t>
            </a:r>
            <a:r>
              <a:rPr lang="de-DE" dirty="0" err="1" smtClean="0"/>
              <a:t>pencil</a:t>
            </a:r>
            <a:endParaRPr lang="en-US" dirty="0"/>
          </a:p>
          <a:p>
            <a:r>
              <a:rPr lang="de-DE" dirty="0"/>
              <a:t>die Schultüte</a:t>
            </a:r>
            <a:r>
              <a:rPr lang="de-DE" dirty="0" smtClean="0"/>
              <a:t>		</a:t>
            </a:r>
            <a:r>
              <a:rPr lang="de-DE" dirty="0" err="1" smtClean="0"/>
              <a:t>special</a:t>
            </a:r>
            <a:r>
              <a:rPr lang="de-DE" dirty="0" smtClean="0"/>
              <a:t> </a:t>
            </a:r>
            <a:r>
              <a:rPr lang="de-DE" dirty="0" err="1"/>
              <a:t>cone</a:t>
            </a:r>
            <a:r>
              <a:rPr lang="de-DE" dirty="0"/>
              <a:t> of </a:t>
            </a:r>
            <a:r>
              <a:rPr lang="de-DE" dirty="0" err="1"/>
              <a:t>goodies</a:t>
            </a:r>
            <a:r>
              <a:rPr lang="de-DE" dirty="0"/>
              <a:t> </a:t>
            </a:r>
            <a:endParaRPr lang="en-US" dirty="0"/>
          </a:p>
          <a:p>
            <a:r>
              <a:rPr lang="de-DE" dirty="0" smtClean="0"/>
              <a:t>				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/>
              <a:t>get</a:t>
            </a:r>
            <a:r>
              <a:rPr lang="de-DE" dirty="0"/>
              <a:t> on 1st </a:t>
            </a:r>
            <a:r>
              <a:rPr lang="de-DE" dirty="0" err="1"/>
              <a:t>day</a:t>
            </a:r>
            <a:r>
              <a:rPr lang="de-DE" dirty="0"/>
              <a:t> of </a:t>
            </a:r>
            <a:r>
              <a:rPr lang="de-DE" dirty="0" err="1"/>
              <a:t>school</a:t>
            </a:r>
            <a:endParaRPr lang="en-US" dirty="0"/>
          </a:p>
          <a:p>
            <a:r>
              <a:rPr lang="de-DE" dirty="0"/>
              <a:t>der Schulranzen	</a:t>
            </a:r>
            <a:r>
              <a:rPr lang="de-DE" dirty="0" err="1"/>
              <a:t>school</a:t>
            </a:r>
            <a:r>
              <a:rPr lang="de-DE" dirty="0"/>
              <a:t> </a:t>
            </a:r>
            <a:r>
              <a:rPr lang="de-DE" dirty="0" err="1"/>
              <a:t>backpack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endParaRPr lang="en-US" dirty="0"/>
          </a:p>
          <a:p>
            <a:r>
              <a:rPr lang="de-DE" dirty="0" smtClean="0"/>
              <a:t>				</a:t>
            </a:r>
            <a:r>
              <a:rPr lang="de-DE" dirty="0" err="1" smtClean="0"/>
              <a:t>elementary</a:t>
            </a:r>
            <a:r>
              <a:rPr lang="de-DE" dirty="0" smtClean="0"/>
              <a:t> </a:t>
            </a:r>
            <a:r>
              <a:rPr lang="de-DE" dirty="0" err="1"/>
              <a:t>school</a:t>
            </a:r>
            <a:r>
              <a:rPr lang="de-DE" dirty="0"/>
              <a:t> </a:t>
            </a:r>
            <a:r>
              <a:rPr lang="de-DE" dirty="0" err="1"/>
              <a:t>children</a:t>
            </a:r>
            <a:endParaRPr lang="en-US" dirty="0"/>
          </a:p>
          <a:p>
            <a:r>
              <a:rPr lang="de-DE" dirty="0"/>
              <a:t>die Federtasche	</a:t>
            </a:r>
            <a:r>
              <a:rPr lang="de-DE" dirty="0" err="1"/>
              <a:t>pencil</a:t>
            </a:r>
            <a:r>
              <a:rPr lang="de-DE" dirty="0"/>
              <a:t> </a:t>
            </a:r>
            <a:r>
              <a:rPr lang="de-DE" dirty="0" err="1"/>
              <a:t>bag</a:t>
            </a:r>
            <a:endParaRPr lang="en-US" dirty="0"/>
          </a:p>
          <a:p>
            <a:r>
              <a:rPr lang="de-DE" dirty="0"/>
              <a:t>brauchen	</a:t>
            </a:r>
            <a:r>
              <a:rPr lang="de-DE" dirty="0" smtClean="0"/>
              <a:t>to	 	</a:t>
            </a:r>
            <a:r>
              <a:rPr lang="de-DE" dirty="0" err="1" smtClean="0"/>
              <a:t>need</a:t>
            </a:r>
            <a:endParaRPr lang="en-US" dirty="0"/>
          </a:p>
          <a:p>
            <a:r>
              <a:rPr lang="de-DE" dirty="0"/>
              <a:t>durchfallen</a:t>
            </a:r>
            <a:r>
              <a:rPr lang="de-DE" dirty="0" smtClean="0"/>
              <a:t>		to </a:t>
            </a:r>
            <a:r>
              <a:rPr lang="de-DE" dirty="0" err="1"/>
              <a:t>fail</a:t>
            </a:r>
            <a:r>
              <a:rPr lang="de-DE" dirty="0"/>
              <a:t> (a test)</a:t>
            </a:r>
            <a:endParaRPr lang="en-US" dirty="0"/>
          </a:p>
          <a:p>
            <a:r>
              <a:rPr lang="de-DE" dirty="0"/>
              <a:t>sitzen bleiben</a:t>
            </a:r>
            <a:r>
              <a:rPr lang="de-DE" dirty="0" smtClean="0"/>
              <a:t>		to </a:t>
            </a:r>
            <a:r>
              <a:rPr lang="de-DE" dirty="0" err="1"/>
              <a:t>stay</a:t>
            </a:r>
            <a:r>
              <a:rPr lang="de-DE" dirty="0"/>
              <a:t> back a </a:t>
            </a:r>
            <a:r>
              <a:rPr lang="de-DE" dirty="0" err="1"/>
              <a:t>year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34220" y="642367"/>
            <a:ext cx="421679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Immer der Reihe nach, schreiben die </a:t>
            </a:r>
          </a:p>
          <a:p>
            <a:r>
              <a:rPr lang="de-DE" dirty="0" smtClean="0"/>
              <a:t>Studierende einen deutschen Satz aus, der </a:t>
            </a:r>
          </a:p>
          <a:p>
            <a:r>
              <a:rPr lang="de-DE" dirty="0" smtClean="0"/>
              <a:t>das Wort richtig benutzt. (2 Gruppen auf</a:t>
            </a:r>
          </a:p>
          <a:p>
            <a:r>
              <a:rPr lang="de-DE" dirty="0" smtClean="0"/>
              <a:t>Viertelseiten und bringen zum Lehrer.)</a:t>
            </a:r>
          </a:p>
          <a:p>
            <a:endParaRPr lang="de-DE" dirty="0" smtClean="0"/>
          </a:p>
          <a:p>
            <a:r>
              <a:rPr lang="de-DE" dirty="0" smtClean="0"/>
              <a:t>Sobald ein Wort benutzt wird kann es nicht</a:t>
            </a:r>
          </a:p>
          <a:p>
            <a:r>
              <a:rPr lang="de-DE" dirty="0" smtClean="0"/>
              <a:t>wieder benutzt werden. Wer einen </a:t>
            </a:r>
          </a:p>
          <a:p>
            <a:r>
              <a:rPr lang="de-DE" dirty="0" smtClean="0"/>
              <a:t>richtigen Satz hat, schreibt ihn dann an der </a:t>
            </a:r>
          </a:p>
          <a:p>
            <a:r>
              <a:rPr lang="de-DE" dirty="0" smtClean="0"/>
              <a:t>Tafel.</a:t>
            </a:r>
          </a:p>
          <a:p>
            <a:endParaRPr lang="de-DE" dirty="0" smtClean="0"/>
          </a:p>
          <a:p>
            <a:r>
              <a:rPr lang="de-DE" dirty="0" smtClean="0"/>
              <a:t>Kleine Fehler werden nachher korrigiert.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8689"/>
            <a:ext cx="5737126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Hauptschule</a:t>
            </a:r>
            <a:r>
              <a:rPr lang="de-DE" dirty="0" smtClean="0"/>
              <a:t>		</a:t>
            </a:r>
            <a:endParaRPr lang="en-US" dirty="0" smtClean="0"/>
          </a:p>
          <a:p>
            <a:r>
              <a:rPr lang="de-DE" dirty="0"/>
              <a:t>die Realschule</a:t>
            </a:r>
            <a:r>
              <a:rPr lang="de-DE" dirty="0" smtClean="0"/>
              <a:t>			</a:t>
            </a:r>
          </a:p>
          <a:p>
            <a:r>
              <a:rPr lang="de-DE" dirty="0" smtClean="0"/>
              <a:t>das </a:t>
            </a:r>
            <a:r>
              <a:rPr lang="de-DE" dirty="0"/>
              <a:t>Gymnasium</a:t>
            </a:r>
            <a:r>
              <a:rPr lang="de-DE" dirty="0" smtClean="0"/>
              <a:t>		</a:t>
            </a:r>
            <a:endParaRPr lang="en-US" dirty="0" smtClean="0"/>
          </a:p>
          <a:p>
            <a:r>
              <a:rPr lang="de-DE" dirty="0"/>
              <a:t>der Abschluss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Gesamtschule     </a:t>
            </a:r>
            <a:r>
              <a:rPr lang="de-DE" dirty="0" smtClean="0"/>
              <a:t> 	</a:t>
            </a:r>
            <a:endParaRPr lang="en-US" dirty="0" smtClean="0"/>
          </a:p>
          <a:p>
            <a:r>
              <a:rPr lang="de-DE" dirty="0"/>
              <a:t>das Abitur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Fremdsprache</a:t>
            </a:r>
            <a:r>
              <a:rPr lang="de-DE" dirty="0" smtClean="0"/>
              <a:t>		</a:t>
            </a:r>
            <a:endParaRPr lang="en-US" dirty="0" smtClean="0"/>
          </a:p>
          <a:p>
            <a:r>
              <a:rPr lang="de-DE" dirty="0"/>
              <a:t>Französisch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Latein</a:t>
            </a:r>
            <a:r>
              <a:rPr lang="de-DE" dirty="0" smtClean="0"/>
              <a:t>				</a:t>
            </a:r>
            <a:endParaRPr lang="en-US" dirty="0" smtClean="0"/>
          </a:p>
          <a:p>
            <a:r>
              <a:rPr lang="de-DE" dirty="0"/>
              <a:t>Spanisch</a:t>
            </a:r>
            <a:r>
              <a:rPr lang="de-DE" dirty="0" smtClean="0"/>
              <a:t>				</a:t>
            </a:r>
            <a:endParaRPr lang="en-US" dirty="0" smtClean="0"/>
          </a:p>
          <a:p>
            <a:r>
              <a:rPr lang="de-DE" dirty="0"/>
              <a:t>die Naturwissenschaft</a:t>
            </a:r>
            <a:r>
              <a:rPr lang="de-DE" dirty="0" smtClean="0"/>
              <a:t>	</a:t>
            </a:r>
            <a:endParaRPr lang="en-US" dirty="0" smtClean="0"/>
          </a:p>
          <a:p>
            <a:r>
              <a:rPr lang="de-DE" dirty="0"/>
              <a:t>die </a:t>
            </a:r>
            <a:r>
              <a:rPr lang="de-DE" dirty="0" smtClean="0"/>
              <a:t>Informatik			</a:t>
            </a:r>
            <a:endParaRPr lang="en-US" dirty="0" smtClean="0"/>
          </a:p>
          <a:p>
            <a:r>
              <a:rPr lang="de-DE" dirty="0"/>
              <a:t>die Physik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Chemie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Biologie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Erdkunde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Mathematik</a:t>
            </a:r>
            <a:r>
              <a:rPr lang="de-DE" dirty="0" smtClean="0"/>
              <a:t>		</a:t>
            </a:r>
            <a:endParaRPr lang="en-US" dirty="0" smtClean="0"/>
          </a:p>
          <a:p>
            <a:r>
              <a:rPr lang="de-DE" dirty="0"/>
              <a:t>die Geisteswissenschaften</a:t>
            </a:r>
            <a:r>
              <a:rPr lang="de-DE" dirty="0" smtClean="0"/>
              <a:t>	</a:t>
            </a:r>
            <a:endParaRPr lang="en-US" dirty="0" smtClean="0"/>
          </a:p>
          <a:p>
            <a:r>
              <a:rPr lang="de-DE" dirty="0"/>
              <a:t>die Geschichte</a:t>
            </a:r>
            <a:r>
              <a:rPr lang="de-DE" dirty="0" smtClean="0"/>
              <a:t>			</a:t>
            </a:r>
            <a:endParaRPr lang="en-US" dirty="0" smtClean="0"/>
          </a:p>
          <a:p>
            <a:r>
              <a:rPr lang="de-DE" dirty="0"/>
              <a:t>die Sozialkunde</a:t>
            </a:r>
            <a:r>
              <a:rPr lang="de-DE" dirty="0" smtClean="0"/>
              <a:t>		</a:t>
            </a:r>
            <a:endParaRPr lang="en-US" dirty="0" smtClean="0"/>
          </a:p>
          <a:p>
            <a:r>
              <a:rPr lang="de-DE" dirty="0"/>
              <a:t>die Religion</a:t>
            </a:r>
            <a:r>
              <a:rPr lang="de-DE" dirty="0" smtClean="0"/>
              <a:t>			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600538" y="117692"/>
            <a:ext cx="4363657" cy="6463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Was </a:t>
            </a:r>
            <a:r>
              <a:rPr lang="en-US" dirty="0" err="1" smtClean="0"/>
              <a:t>ist</a:t>
            </a:r>
            <a:r>
              <a:rPr lang="en-US" dirty="0" smtClean="0"/>
              <a:t> Deutsch </a:t>
            </a:r>
            <a:r>
              <a:rPr lang="en-US" dirty="0" err="1" smtClean="0"/>
              <a:t>dafür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de-DE" dirty="0" err="1" smtClean="0"/>
              <a:t>arts</a:t>
            </a:r>
            <a:r>
              <a:rPr lang="de-DE" dirty="0" smtClean="0"/>
              <a:t> and </a:t>
            </a:r>
            <a:r>
              <a:rPr lang="de-DE" dirty="0" err="1" smtClean="0"/>
              <a:t>humanities</a:t>
            </a:r>
            <a:endParaRPr lang="en-US" dirty="0" smtClean="0"/>
          </a:p>
          <a:p>
            <a:r>
              <a:rPr lang="de-DE" dirty="0" err="1" smtClean="0"/>
              <a:t>basic</a:t>
            </a:r>
            <a:r>
              <a:rPr lang="de-DE" dirty="0" smtClean="0"/>
              <a:t> </a:t>
            </a:r>
            <a:r>
              <a:rPr lang="de-DE" dirty="0" err="1" smtClean="0"/>
              <a:t>secondary</a:t>
            </a:r>
            <a:r>
              <a:rPr lang="de-DE" dirty="0" smtClean="0"/>
              <a:t> </a:t>
            </a:r>
            <a:r>
              <a:rPr lang="de-DE" dirty="0" err="1" smtClean="0"/>
              <a:t>school</a:t>
            </a:r>
            <a:endParaRPr lang="de-DE" dirty="0" smtClean="0"/>
          </a:p>
          <a:p>
            <a:r>
              <a:rPr lang="de-DE" dirty="0" err="1" smtClean="0"/>
              <a:t>biology</a:t>
            </a:r>
            <a:endParaRPr lang="de-DE" dirty="0" smtClean="0"/>
          </a:p>
          <a:p>
            <a:r>
              <a:rPr lang="de-DE" dirty="0" err="1" smtClean="0"/>
              <a:t>chemistry</a:t>
            </a:r>
            <a:endParaRPr lang="de-DE" dirty="0" smtClean="0"/>
          </a:p>
          <a:p>
            <a:r>
              <a:rPr lang="de-DE" dirty="0" err="1" smtClean="0"/>
              <a:t>college</a:t>
            </a:r>
            <a:r>
              <a:rPr lang="de-DE" dirty="0" smtClean="0"/>
              <a:t> </a:t>
            </a:r>
            <a:r>
              <a:rPr lang="de-DE" dirty="0" err="1" smtClean="0"/>
              <a:t>prep</a:t>
            </a:r>
            <a:r>
              <a:rPr lang="de-DE" dirty="0" smtClean="0"/>
              <a:t> high </a:t>
            </a:r>
            <a:r>
              <a:rPr lang="de-DE" dirty="0" err="1" smtClean="0"/>
              <a:t>school</a:t>
            </a:r>
            <a:endParaRPr lang="en-US" dirty="0" smtClean="0"/>
          </a:p>
          <a:p>
            <a:r>
              <a:rPr lang="de-DE" dirty="0" err="1" smtClean="0"/>
              <a:t>college-prep</a:t>
            </a:r>
            <a:r>
              <a:rPr lang="de-DE" dirty="0" smtClean="0"/>
              <a:t> </a:t>
            </a:r>
            <a:r>
              <a:rPr lang="de-DE" dirty="0" err="1" smtClean="0"/>
              <a:t>school</a:t>
            </a:r>
            <a:r>
              <a:rPr lang="de-DE" dirty="0" smtClean="0"/>
              <a:t> </a:t>
            </a:r>
            <a:r>
              <a:rPr lang="de-DE" dirty="0" err="1" smtClean="0"/>
              <a:t>degree</a:t>
            </a:r>
            <a:endParaRPr lang="de-DE" dirty="0" smtClean="0"/>
          </a:p>
          <a:p>
            <a:r>
              <a:rPr lang="de-DE" dirty="0" err="1" smtClean="0"/>
              <a:t>comprehensive</a:t>
            </a:r>
            <a:r>
              <a:rPr lang="de-DE" dirty="0" smtClean="0"/>
              <a:t> </a:t>
            </a:r>
            <a:r>
              <a:rPr lang="de-DE" dirty="0" err="1" smtClean="0"/>
              <a:t>secondary</a:t>
            </a:r>
            <a:r>
              <a:rPr lang="de-DE" dirty="0" smtClean="0"/>
              <a:t> </a:t>
            </a:r>
            <a:r>
              <a:rPr lang="de-DE" dirty="0" err="1" smtClean="0"/>
              <a:t>school</a:t>
            </a:r>
            <a:endParaRPr lang="de-DE" dirty="0" smtClean="0"/>
          </a:p>
          <a:p>
            <a:r>
              <a:rPr lang="de-DE" dirty="0" err="1" smtClean="0"/>
              <a:t>computer</a:t>
            </a:r>
            <a:r>
              <a:rPr lang="de-DE" dirty="0" smtClean="0"/>
              <a:t> </a:t>
            </a:r>
            <a:r>
              <a:rPr lang="de-DE" dirty="0" err="1" smtClean="0"/>
              <a:t>science</a:t>
            </a:r>
            <a:endParaRPr lang="de-DE" dirty="0" smtClean="0"/>
          </a:p>
          <a:p>
            <a:r>
              <a:rPr lang="de-DE" dirty="0" err="1" smtClean="0"/>
              <a:t>foreign</a:t>
            </a:r>
            <a:r>
              <a:rPr lang="de-DE" dirty="0" smtClean="0"/>
              <a:t> </a:t>
            </a:r>
            <a:r>
              <a:rPr lang="de-DE" dirty="0" err="1" smtClean="0"/>
              <a:t>language</a:t>
            </a:r>
            <a:endParaRPr lang="de-DE" dirty="0" smtClean="0"/>
          </a:p>
          <a:p>
            <a:r>
              <a:rPr lang="de-DE" dirty="0" smtClean="0"/>
              <a:t>French</a:t>
            </a:r>
          </a:p>
          <a:p>
            <a:r>
              <a:rPr lang="de-DE" dirty="0" err="1" smtClean="0"/>
              <a:t>geography</a:t>
            </a:r>
            <a:endParaRPr lang="de-DE" dirty="0" smtClean="0"/>
          </a:p>
          <a:p>
            <a:r>
              <a:rPr lang="de-DE" dirty="0" err="1" smtClean="0"/>
              <a:t>graduation</a:t>
            </a:r>
            <a:endParaRPr lang="de-DE" dirty="0" smtClean="0"/>
          </a:p>
          <a:p>
            <a:r>
              <a:rPr lang="de-DE" dirty="0" err="1" smtClean="0"/>
              <a:t>history</a:t>
            </a:r>
            <a:endParaRPr lang="de-DE" dirty="0" smtClean="0"/>
          </a:p>
          <a:p>
            <a:r>
              <a:rPr lang="de-DE" dirty="0" smtClean="0"/>
              <a:t>Latin</a:t>
            </a:r>
          </a:p>
          <a:p>
            <a:r>
              <a:rPr lang="de-DE" dirty="0" err="1" smtClean="0"/>
              <a:t>mathematics</a:t>
            </a:r>
            <a:endParaRPr lang="de-DE" dirty="0" smtClean="0"/>
          </a:p>
          <a:p>
            <a:r>
              <a:rPr lang="de-DE" dirty="0" err="1" smtClean="0"/>
              <a:t>natural</a:t>
            </a:r>
            <a:r>
              <a:rPr lang="de-DE" dirty="0" smtClean="0"/>
              <a:t> </a:t>
            </a:r>
            <a:r>
              <a:rPr lang="de-DE" dirty="0" err="1" smtClean="0"/>
              <a:t>science</a:t>
            </a:r>
            <a:endParaRPr lang="de-DE" dirty="0" smtClean="0"/>
          </a:p>
          <a:p>
            <a:r>
              <a:rPr lang="de-DE" dirty="0" err="1" smtClean="0"/>
              <a:t>physics</a:t>
            </a:r>
            <a:endParaRPr lang="de-DE" dirty="0" smtClean="0"/>
          </a:p>
          <a:p>
            <a:r>
              <a:rPr lang="de-DE" dirty="0" err="1" smtClean="0"/>
              <a:t>religion</a:t>
            </a:r>
            <a:endParaRPr lang="de-DE" dirty="0" smtClean="0"/>
          </a:p>
          <a:p>
            <a:r>
              <a:rPr lang="de-DE" dirty="0" err="1" smtClean="0"/>
              <a:t>secondary</a:t>
            </a:r>
            <a:r>
              <a:rPr lang="de-DE" dirty="0" smtClean="0"/>
              <a:t> </a:t>
            </a:r>
            <a:r>
              <a:rPr lang="de-DE" dirty="0" err="1" smtClean="0"/>
              <a:t>school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en-US" dirty="0"/>
              <a:t> </a:t>
            </a:r>
            <a:r>
              <a:rPr lang="de-DE" dirty="0" err="1" smtClean="0"/>
              <a:t>grants</a:t>
            </a:r>
            <a:r>
              <a:rPr lang="de-DE" dirty="0" smtClean="0"/>
              <a:t> </a:t>
            </a:r>
            <a:r>
              <a:rPr lang="de-DE" i="1" dirty="0" smtClean="0"/>
              <a:t>Mittlere</a:t>
            </a:r>
            <a:r>
              <a:rPr lang="de-DE" dirty="0" smtClean="0"/>
              <a:t> </a:t>
            </a:r>
            <a:r>
              <a:rPr lang="de-DE" i="1" dirty="0" smtClean="0"/>
              <a:t>Reife</a:t>
            </a:r>
            <a:endParaRPr lang="en-US" dirty="0" smtClean="0"/>
          </a:p>
          <a:p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studies</a:t>
            </a:r>
            <a:endParaRPr lang="de-DE" dirty="0" smtClean="0"/>
          </a:p>
          <a:p>
            <a:r>
              <a:rPr lang="de-DE" dirty="0" err="1" smtClean="0"/>
              <a:t>Spanish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03412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Zwei</a:t>
            </a:r>
            <a:r>
              <a:rPr lang="en-US" dirty="0" smtClean="0"/>
              <a:t> </a:t>
            </a:r>
            <a:r>
              <a:rPr lang="en-US" dirty="0" err="1" smtClean="0"/>
              <a:t>Mannschaften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Klickers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1521" y="773761"/>
            <a:ext cx="6262664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die Ethik			</a:t>
            </a:r>
            <a:r>
              <a:rPr lang="de-DE" dirty="0" err="1" smtClean="0"/>
              <a:t>ethics</a:t>
            </a:r>
            <a:endParaRPr lang="en-US" dirty="0" smtClean="0"/>
          </a:p>
          <a:p>
            <a:r>
              <a:rPr lang="de-DE" dirty="0" smtClean="0"/>
              <a:t>die Musik			</a:t>
            </a:r>
            <a:r>
              <a:rPr lang="de-DE" dirty="0" err="1" smtClean="0"/>
              <a:t>music</a:t>
            </a:r>
            <a:endParaRPr lang="en-US" dirty="0" smtClean="0"/>
          </a:p>
          <a:p>
            <a:r>
              <a:rPr lang="de-DE" dirty="0" smtClean="0"/>
              <a:t>die Bildende Kunst	</a:t>
            </a:r>
            <a:r>
              <a:rPr lang="de-DE" dirty="0" err="1" smtClean="0"/>
              <a:t>visual</a:t>
            </a:r>
            <a:r>
              <a:rPr lang="de-DE" dirty="0" smtClean="0"/>
              <a:t> </a:t>
            </a:r>
            <a:r>
              <a:rPr lang="de-DE" dirty="0" err="1" smtClean="0"/>
              <a:t>arts</a:t>
            </a:r>
            <a:endParaRPr lang="en-US" dirty="0" smtClean="0"/>
          </a:p>
          <a:p>
            <a:r>
              <a:rPr lang="de-DE" dirty="0" smtClean="0"/>
              <a:t>die </a:t>
            </a:r>
            <a:r>
              <a:rPr lang="de-DE" dirty="0" err="1" smtClean="0"/>
              <a:t>Philosphie</a:t>
            </a:r>
            <a:r>
              <a:rPr lang="de-DE" dirty="0" smtClean="0"/>
              <a:t>		</a:t>
            </a:r>
            <a:r>
              <a:rPr lang="de-DE" dirty="0" err="1" smtClean="0"/>
              <a:t>philosophy</a:t>
            </a:r>
            <a:r>
              <a:rPr lang="en-US" dirty="0"/>
              <a:t>	</a:t>
            </a:r>
            <a:endParaRPr lang="de-DE" dirty="0" smtClean="0"/>
          </a:p>
          <a:p>
            <a:r>
              <a:rPr lang="de-DE" dirty="0" smtClean="0"/>
              <a:t>die </a:t>
            </a:r>
            <a:r>
              <a:rPr lang="de-DE" dirty="0"/>
              <a:t>Literatur</a:t>
            </a:r>
            <a:r>
              <a:rPr lang="de-DE" dirty="0" smtClean="0"/>
              <a:t>		</a:t>
            </a:r>
            <a:r>
              <a:rPr lang="de-DE" dirty="0" err="1" smtClean="0"/>
              <a:t>literature</a:t>
            </a:r>
            <a:endParaRPr lang="en-US" dirty="0"/>
          </a:p>
          <a:p>
            <a:r>
              <a:rPr lang="de-DE" dirty="0"/>
              <a:t>der Sport</a:t>
            </a:r>
            <a:r>
              <a:rPr lang="de-DE" dirty="0" smtClean="0"/>
              <a:t>			</a:t>
            </a:r>
            <a:r>
              <a:rPr lang="de-DE" dirty="0" err="1" smtClean="0"/>
              <a:t>sports</a:t>
            </a:r>
            <a:endParaRPr lang="en-US" dirty="0"/>
          </a:p>
          <a:p>
            <a:r>
              <a:rPr lang="de-DE" dirty="0"/>
              <a:t>stressig</a:t>
            </a:r>
            <a:r>
              <a:rPr lang="de-DE" dirty="0" smtClean="0"/>
              <a:t>			</a:t>
            </a:r>
            <a:r>
              <a:rPr lang="de-DE" dirty="0" err="1" smtClean="0"/>
              <a:t>stressful</a:t>
            </a:r>
            <a:endParaRPr lang="en-US" dirty="0"/>
          </a:p>
          <a:p>
            <a:r>
              <a:rPr lang="de-DE" dirty="0"/>
              <a:t>die Note</a:t>
            </a:r>
            <a:r>
              <a:rPr lang="de-DE" dirty="0" smtClean="0"/>
              <a:t>			grade</a:t>
            </a:r>
            <a:endParaRPr lang="en-US" dirty="0"/>
          </a:p>
          <a:p>
            <a:r>
              <a:rPr lang="de-DE" dirty="0"/>
              <a:t>die Klausur</a:t>
            </a:r>
            <a:r>
              <a:rPr lang="de-DE" dirty="0" smtClean="0"/>
              <a:t>		</a:t>
            </a:r>
            <a:r>
              <a:rPr lang="de-DE" dirty="0" err="1" smtClean="0"/>
              <a:t>written</a:t>
            </a:r>
            <a:r>
              <a:rPr lang="de-DE" dirty="0" smtClean="0"/>
              <a:t> </a:t>
            </a:r>
            <a:r>
              <a:rPr lang="de-DE" dirty="0" err="1"/>
              <a:t>exam</a:t>
            </a:r>
            <a:endParaRPr lang="en-US" dirty="0"/>
          </a:p>
          <a:p>
            <a:r>
              <a:rPr lang="de-DE" dirty="0"/>
              <a:t>die Prüfung</a:t>
            </a:r>
            <a:r>
              <a:rPr lang="de-DE" dirty="0" smtClean="0"/>
              <a:t>		(</a:t>
            </a:r>
            <a:r>
              <a:rPr lang="de-DE" dirty="0"/>
              <a:t>oral) test</a:t>
            </a:r>
            <a:endParaRPr lang="en-US" dirty="0"/>
          </a:p>
          <a:p>
            <a:r>
              <a:rPr lang="de-DE" dirty="0"/>
              <a:t>die Klassenfahrt	</a:t>
            </a:r>
            <a:r>
              <a:rPr lang="de-DE" dirty="0" err="1"/>
              <a:t>class</a:t>
            </a:r>
            <a:r>
              <a:rPr lang="de-DE" dirty="0"/>
              <a:t> </a:t>
            </a:r>
            <a:r>
              <a:rPr lang="de-DE" dirty="0" err="1"/>
              <a:t>trip</a:t>
            </a:r>
            <a:endParaRPr lang="en-US" dirty="0"/>
          </a:p>
          <a:p>
            <a:r>
              <a:rPr lang="de-DE" dirty="0"/>
              <a:t>der </a:t>
            </a:r>
            <a:r>
              <a:rPr lang="de-DE" dirty="0" smtClean="0"/>
              <a:t>Schulleiter		</a:t>
            </a:r>
            <a:r>
              <a:rPr lang="de-DE" dirty="0" err="1"/>
              <a:t>principal</a:t>
            </a:r>
            <a:endParaRPr lang="en-US" dirty="0"/>
          </a:p>
          <a:p>
            <a:r>
              <a:rPr lang="de-DE" dirty="0"/>
              <a:t>fertig</a:t>
            </a:r>
            <a:r>
              <a:rPr lang="de-DE" dirty="0" smtClean="0"/>
              <a:t>			</a:t>
            </a:r>
            <a:r>
              <a:rPr lang="de-DE" dirty="0" err="1" smtClean="0"/>
              <a:t>finished</a:t>
            </a:r>
            <a:endParaRPr lang="en-US" dirty="0"/>
          </a:p>
          <a:p>
            <a:r>
              <a:rPr lang="de-DE" dirty="0"/>
              <a:t>relaxen</a:t>
            </a:r>
            <a:r>
              <a:rPr lang="de-DE" dirty="0" smtClean="0"/>
              <a:t>			to </a:t>
            </a:r>
            <a:r>
              <a:rPr lang="de-DE" dirty="0"/>
              <a:t>relax</a:t>
            </a:r>
            <a:endParaRPr lang="en-US" dirty="0"/>
          </a:p>
          <a:p>
            <a:r>
              <a:rPr lang="de-DE" dirty="0"/>
              <a:t>der Unterricht</a:t>
            </a:r>
            <a:r>
              <a:rPr lang="de-DE" dirty="0" smtClean="0"/>
              <a:t>		</a:t>
            </a:r>
            <a:r>
              <a:rPr lang="de-DE" dirty="0" err="1" smtClean="0"/>
              <a:t>instruction</a:t>
            </a:r>
            <a:endParaRPr lang="en-US" dirty="0"/>
          </a:p>
          <a:p>
            <a:r>
              <a:rPr lang="de-DE" dirty="0"/>
              <a:t>lernen</a:t>
            </a:r>
            <a:r>
              <a:rPr lang="de-DE" dirty="0" smtClean="0"/>
              <a:t>			to </a:t>
            </a:r>
            <a:r>
              <a:rPr lang="de-DE" dirty="0" err="1"/>
              <a:t>study</a:t>
            </a:r>
            <a:r>
              <a:rPr lang="de-DE" dirty="0"/>
              <a:t>, </a:t>
            </a:r>
            <a:r>
              <a:rPr lang="de-DE" dirty="0" err="1"/>
              <a:t>learn</a:t>
            </a:r>
            <a:endParaRPr lang="en-US" dirty="0"/>
          </a:p>
          <a:p>
            <a:r>
              <a:rPr lang="de-DE" dirty="0"/>
              <a:t>pauken</a:t>
            </a:r>
            <a:r>
              <a:rPr lang="de-DE" dirty="0" smtClean="0"/>
              <a:t>			to </a:t>
            </a:r>
            <a:r>
              <a:rPr lang="de-DE" dirty="0" err="1"/>
              <a:t>cram</a:t>
            </a:r>
            <a:endParaRPr lang="en-US" dirty="0"/>
          </a:p>
          <a:p>
            <a:r>
              <a:rPr lang="de-DE" dirty="0"/>
              <a:t>schummeln</a:t>
            </a:r>
            <a:r>
              <a:rPr lang="de-DE" dirty="0" smtClean="0"/>
              <a:t>		to </a:t>
            </a:r>
            <a:r>
              <a:rPr lang="de-DE" dirty="0" err="1"/>
              <a:t>cheat</a:t>
            </a:r>
            <a:endParaRPr lang="en-US" dirty="0"/>
          </a:p>
          <a:p>
            <a:r>
              <a:rPr lang="de-DE" dirty="0"/>
              <a:t>abschreiben</a:t>
            </a:r>
            <a:r>
              <a:rPr lang="de-DE" dirty="0" smtClean="0"/>
              <a:t>		to </a:t>
            </a:r>
            <a:r>
              <a:rPr lang="de-DE" dirty="0" err="1"/>
              <a:t>copy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956235"/>
            <a:ext cx="8426823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College Enrollment and Work Activity of 2010 High School Graduates</a:t>
            </a:r>
          </a:p>
          <a:p>
            <a:r>
              <a:rPr lang="en-US" dirty="0" smtClean="0"/>
              <a:t>For release 10:00 a.m. (EDT) Friday, April 8, 2011 USDL-11-0462</a:t>
            </a:r>
          </a:p>
          <a:p>
            <a:r>
              <a:rPr lang="en-US" dirty="0" smtClean="0"/>
              <a:t>Technical information: (202) 691-6378 </a:t>
            </a:r>
          </a:p>
          <a:p>
            <a:r>
              <a:rPr lang="en-US" dirty="0" err="1" smtClean="0"/>
              <a:t>cpsinfo@bls.gov</a:t>
            </a:r>
            <a:r>
              <a:rPr lang="en-US" dirty="0" smtClean="0"/>
              <a:t> * </a:t>
            </a:r>
            <a:r>
              <a:rPr lang="en-US" dirty="0" err="1" smtClean="0"/>
              <a:t>www.bls.gov</a:t>
            </a:r>
            <a:r>
              <a:rPr lang="en-US" dirty="0" smtClean="0"/>
              <a:t>/cps Media contact: (202) 691-5902 </a:t>
            </a:r>
          </a:p>
          <a:p>
            <a:r>
              <a:rPr lang="en-US" dirty="0" smtClean="0"/>
              <a:t>* </a:t>
            </a:r>
            <a:r>
              <a:rPr lang="en-US" dirty="0" err="1" smtClean="0"/>
              <a:t>PressOffice@bls.gov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COLLEGE ENROLLMENT AND WORK ACTIVITY OF 2010 HIGH SCHOOL GRADUATES</a:t>
            </a:r>
          </a:p>
          <a:p>
            <a:r>
              <a:rPr lang="en-US" dirty="0" smtClean="0"/>
              <a:t> In October 2010, 68.1 percent of 2010 high school graduates were enrolled in </a:t>
            </a:r>
          </a:p>
          <a:p>
            <a:r>
              <a:rPr lang="en-US" dirty="0" smtClean="0"/>
              <a:t>colleges or universities, the U.S. Bureau of Labor Statistics reported today. </a:t>
            </a:r>
          </a:p>
          <a:p>
            <a:r>
              <a:rPr lang="en-US" dirty="0" smtClean="0"/>
              <a:t>Recent high school graduates not enrolled in college in October 2010 were more likely than enrolled graduates to be working or looking for work </a:t>
            </a:r>
          </a:p>
          <a:p>
            <a:r>
              <a:rPr lang="en-US" dirty="0" smtClean="0"/>
              <a:t>(76.6 percent compared with 40.0 percent). </a:t>
            </a:r>
          </a:p>
          <a:p>
            <a:r>
              <a:rPr lang="en-US" dirty="0" smtClean="0"/>
              <a:t>Information on school enrollment and work activity is collected monthly in the </a:t>
            </a:r>
          </a:p>
          <a:p>
            <a:r>
              <a:rPr lang="en-US" dirty="0" smtClean="0"/>
              <a:t>Current Population Survey (CPS), a nationwide survey of about 60,000 households </a:t>
            </a:r>
          </a:p>
          <a:p>
            <a:r>
              <a:rPr lang="en-US" dirty="0" smtClean="0"/>
              <a:t>that provides information on employment and unemployment. </a:t>
            </a:r>
          </a:p>
          <a:p>
            <a:endParaRPr lang="en-US" dirty="0"/>
          </a:p>
          <a:p>
            <a:r>
              <a:rPr lang="en-US" dirty="0" smtClean="0"/>
              <a:t>Each October, a supplement to the CPS gathers more detailed information about school </a:t>
            </a:r>
          </a:p>
          <a:p>
            <a:r>
              <a:rPr lang="en-US" dirty="0" smtClean="0"/>
              <a:t>enrollment, such as full- and part-time enrollment status. Additional information about the </a:t>
            </a:r>
          </a:p>
          <a:p>
            <a:r>
              <a:rPr lang="en-US" dirty="0" smtClean="0"/>
              <a:t>October supplement is included in the Technical Note.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714375" y="714375"/>
            <a:ext cx="714375" cy="52863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500188" y="4929188"/>
            <a:ext cx="7000875" cy="107156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Grundschule</a:t>
            </a:r>
          </a:p>
          <a:p>
            <a:pPr algn="ctr">
              <a:defRPr/>
            </a:pPr>
            <a:endParaRPr lang="de-DE" dirty="0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524000" y="685800"/>
            <a:ext cx="3124200" cy="14478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524000" y="1295400"/>
            <a:ext cx="3124200" cy="8477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500188" y="2286000"/>
            <a:ext cx="2233612" cy="257175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de-DE" sz="14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Gymnasium</a:t>
            </a:r>
          </a:p>
          <a:p>
            <a:pPr algn="ctr">
              <a:defRPr/>
            </a:pPr>
            <a:r>
              <a:rPr lang="de-DE" sz="14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29,4%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3810000" y="2286000"/>
            <a:ext cx="838200" cy="257175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4724400" y="3124200"/>
            <a:ext cx="1828800" cy="17145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de-DE" sz="12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Realschule</a:t>
            </a:r>
          </a:p>
          <a:p>
            <a:pPr algn="ctr">
              <a:defRPr/>
            </a:pPr>
            <a:r>
              <a:rPr lang="de-DE" sz="12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24,3%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6629400" y="3505200"/>
            <a:ext cx="1857375" cy="13620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de-DE" sz="12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Hauptschule</a:t>
            </a:r>
          </a:p>
          <a:p>
            <a:pPr algn="ctr">
              <a:defRPr/>
            </a:pPr>
            <a:r>
              <a:rPr lang="de-DE" sz="1200" dirty="0">
                <a:solidFill>
                  <a:schemeClr val="tx1"/>
                </a:solidFill>
                <a:ea typeface="ＭＳ Ｐゴシック" pitchFamily="-105" charset="-128"/>
                <a:cs typeface="ＭＳ Ｐゴシック" pitchFamily="-105" charset="-128"/>
              </a:rPr>
              <a:t>22,4%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724400" y="2286000"/>
            <a:ext cx="990600" cy="6858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de-DE" sz="1200" dirty="0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5791200" y="2500313"/>
            <a:ext cx="714375" cy="4714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6643688" y="2514600"/>
            <a:ext cx="928687" cy="8477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 sz="1200" dirty="0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7643813" y="2514600"/>
            <a:ext cx="814387" cy="8477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 sz="1200" dirty="0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6643688" y="1905000"/>
            <a:ext cx="928687" cy="5715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7643813" y="1905000"/>
            <a:ext cx="857250" cy="5715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solidFill>
                <a:schemeClr val="tx1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1" name="Gerade Verbindung 20"/>
          <p:cNvCxnSpPr>
            <a:stCxn id="5" idx="0"/>
            <a:endCxn id="5" idx="2"/>
          </p:cNvCxnSpPr>
          <p:nvPr/>
        </p:nvCxnSpPr>
        <p:spPr>
          <a:xfrm rot="16200000" flipH="1">
            <a:off x="-1573213" y="3357563"/>
            <a:ext cx="52879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1071563" y="492918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1071563" y="550068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>
            <a:off x="1071563" y="521493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1071563" y="578643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1071563" y="464343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>
            <a:off x="1071563" y="435768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/>
          <p:cNvCxnSpPr/>
          <p:nvPr/>
        </p:nvCxnSpPr>
        <p:spPr>
          <a:xfrm>
            <a:off x="1071563" y="407193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1071563" y="378618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>
            <a:off x="1071563" y="3500438"/>
            <a:ext cx="3571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/>
          <p:nvPr/>
        </p:nvCxnSpPr>
        <p:spPr>
          <a:xfrm>
            <a:off x="1071563" y="3143250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77"/>
          <p:cNvCxnSpPr/>
          <p:nvPr/>
        </p:nvCxnSpPr>
        <p:spPr>
          <a:xfrm>
            <a:off x="1071563" y="2857500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>
            <a:off x="1071563" y="2571750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90"/>
          <p:cNvCxnSpPr/>
          <p:nvPr/>
        </p:nvCxnSpPr>
        <p:spPr>
          <a:xfrm>
            <a:off x="1071563" y="2286000"/>
            <a:ext cx="357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6" name="Textfeld 147"/>
          <p:cNvSpPr txBox="1">
            <a:spLocks noChangeArrowheads="1"/>
          </p:cNvSpPr>
          <p:nvPr/>
        </p:nvSpPr>
        <p:spPr bwMode="auto">
          <a:xfrm>
            <a:off x="1143000" y="578643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</a:t>
            </a:r>
          </a:p>
        </p:txBody>
      </p:sp>
      <p:sp>
        <p:nvSpPr>
          <p:cNvPr id="14367" name="Textfeld 148"/>
          <p:cNvSpPr txBox="1">
            <a:spLocks noChangeArrowheads="1"/>
          </p:cNvSpPr>
          <p:nvPr/>
        </p:nvSpPr>
        <p:spPr bwMode="auto">
          <a:xfrm>
            <a:off x="1143000" y="550068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2</a:t>
            </a:r>
          </a:p>
        </p:txBody>
      </p:sp>
      <p:sp>
        <p:nvSpPr>
          <p:cNvPr id="14368" name="Textfeld 149"/>
          <p:cNvSpPr txBox="1">
            <a:spLocks noChangeArrowheads="1"/>
          </p:cNvSpPr>
          <p:nvPr/>
        </p:nvSpPr>
        <p:spPr bwMode="auto">
          <a:xfrm>
            <a:off x="1143000" y="521493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3</a:t>
            </a:r>
          </a:p>
        </p:txBody>
      </p:sp>
      <p:sp>
        <p:nvSpPr>
          <p:cNvPr id="14369" name="Textfeld 150"/>
          <p:cNvSpPr txBox="1">
            <a:spLocks noChangeArrowheads="1"/>
          </p:cNvSpPr>
          <p:nvPr/>
        </p:nvSpPr>
        <p:spPr bwMode="auto">
          <a:xfrm>
            <a:off x="1143000" y="492918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4</a:t>
            </a:r>
          </a:p>
        </p:txBody>
      </p:sp>
      <p:sp>
        <p:nvSpPr>
          <p:cNvPr id="14370" name="Textfeld 151"/>
          <p:cNvSpPr txBox="1">
            <a:spLocks noChangeArrowheads="1"/>
          </p:cNvSpPr>
          <p:nvPr/>
        </p:nvSpPr>
        <p:spPr bwMode="auto">
          <a:xfrm>
            <a:off x="1143000" y="4714875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5</a:t>
            </a:r>
          </a:p>
        </p:txBody>
      </p:sp>
      <p:sp>
        <p:nvSpPr>
          <p:cNvPr id="14371" name="Textfeld 152"/>
          <p:cNvSpPr txBox="1">
            <a:spLocks noChangeArrowheads="1"/>
          </p:cNvSpPr>
          <p:nvPr/>
        </p:nvSpPr>
        <p:spPr bwMode="auto">
          <a:xfrm>
            <a:off x="1143000" y="435768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6</a:t>
            </a:r>
          </a:p>
        </p:txBody>
      </p:sp>
      <p:sp>
        <p:nvSpPr>
          <p:cNvPr id="14372" name="Textfeld 153"/>
          <p:cNvSpPr txBox="1">
            <a:spLocks noChangeArrowheads="1"/>
          </p:cNvSpPr>
          <p:nvPr/>
        </p:nvSpPr>
        <p:spPr bwMode="auto">
          <a:xfrm>
            <a:off x="1143000" y="407193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7</a:t>
            </a:r>
          </a:p>
        </p:txBody>
      </p:sp>
      <p:sp>
        <p:nvSpPr>
          <p:cNvPr id="14373" name="Textfeld 154"/>
          <p:cNvSpPr txBox="1">
            <a:spLocks noChangeArrowheads="1"/>
          </p:cNvSpPr>
          <p:nvPr/>
        </p:nvSpPr>
        <p:spPr bwMode="auto">
          <a:xfrm>
            <a:off x="1143000" y="378618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8</a:t>
            </a:r>
          </a:p>
        </p:txBody>
      </p:sp>
      <p:sp>
        <p:nvSpPr>
          <p:cNvPr id="14374" name="Textfeld 156"/>
          <p:cNvSpPr txBox="1">
            <a:spLocks noChangeArrowheads="1"/>
          </p:cNvSpPr>
          <p:nvPr/>
        </p:nvSpPr>
        <p:spPr bwMode="auto">
          <a:xfrm>
            <a:off x="1143000" y="3500438"/>
            <a:ext cx="214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9</a:t>
            </a:r>
          </a:p>
        </p:txBody>
      </p:sp>
      <p:sp>
        <p:nvSpPr>
          <p:cNvPr id="14375" name="Textfeld 157"/>
          <p:cNvSpPr txBox="1">
            <a:spLocks noChangeArrowheads="1"/>
          </p:cNvSpPr>
          <p:nvPr/>
        </p:nvSpPr>
        <p:spPr bwMode="auto">
          <a:xfrm>
            <a:off x="1071563" y="3214688"/>
            <a:ext cx="357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10</a:t>
            </a:r>
          </a:p>
        </p:txBody>
      </p:sp>
      <p:sp>
        <p:nvSpPr>
          <p:cNvPr id="14376" name="Textfeld 158"/>
          <p:cNvSpPr txBox="1">
            <a:spLocks noChangeArrowheads="1"/>
          </p:cNvSpPr>
          <p:nvPr/>
        </p:nvSpPr>
        <p:spPr bwMode="auto">
          <a:xfrm>
            <a:off x="1071563" y="2857500"/>
            <a:ext cx="3571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11</a:t>
            </a:r>
          </a:p>
        </p:txBody>
      </p:sp>
      <p:sp>
        <p:nvSpPr>
          <p:cNvPr id="14377" name="Textfeld 159"/>
          <p:cNvSpPr txBox="1">
            <a:spLocks noChangeArrowheads="1"/>
          </p:cNvSpPr>
          <p:nvPr/>
        </p:nvSpPr>
        <p:spPr bwMode="auto">
          <a:xfrm>
            <a:off x="1071563" y="2571750"/>
            <a:ext cx="3571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12</a:t>
            </a:r>
          </a:p>
        </p:txBody>
      </p:sp>
      <p:sp>
        <p:nvSpPr>
          <p:cNvPr id="14378" name="Textfeld 161"/>
          <p:cNvSpPr txBox="1">
            <a:spLocks noChangeArrowheads="1"/>
          </p:cNvSpPr>
          <p:nvPr/>
        </p:nvSpPr>
        <p:spPr bwMode="auto">
          <a:xfrm>
            <a:off x="1071563" y="2286000"/>
            <a:ext cx="3571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13</a:t>
            </a:r>
          </a:p>
        </p:txBody>
      </p:sp>
      <p:sp>
        <p:nvSpPr>
          <p:cNvPr id="14379" name="Textfeld 162"/>
          <p:cNvSpPr txBox="1">
            <a:spLocks noChangeArrowheads="1"/>
          </p:cNvSpPr>
          <p:nvPr/>
        </p:nvSpPr>
        <p:spPr bwMode="auto">
          <a:xfrm>
            <a:off x="1143000" y="6072188"/>
            <a:ext cx="4286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800">
                <a:latin typeface="Calibri" charset="0"/>
              </a:rPr>
              <a:t>grade</a:t>
            </a:r>
          </a:p>
        </p:txBody>
      </p:sp>
      <p:sp>
        <p:nvSpPr>
          <p:cNvPr id="14380" name="Textfeld 163"/>
          <p:cNvSpPr txBox="1">
            <a:spLocks noChangeArrowheads="1"/>
          </p:cNvSpPr>
          <p:nvPr/>
        </p:nvSpPr>
        <p:spPr bwMode="auto">
          <a:xfrm>
            <a:off x="714375" y="5715000"/>
            <a:ext cx="357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6</a:t>
            </a:r>
          </a:p>
        </p:txBody>
      </p:sp>
      <p:sp>
        <p:nvSpPr>
          <p:cNvPr id="14381" name="Textfeld 164"/>
          <p:cNvSpPr txBox="1">
            <a:spLocks noChangeArrowheads="1"/>
          </p:cNvSpPr>
          <p:nvPr/>
        </p:nvSpPr>
        <p:spPr bwMode="auto">
          <a:xfrm>
            <a:off x="714375" y="4929188"/>
            <a:ext cx="357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10</a:t>
            </a:r>
          </a:p>
        </p:txBody>
      </p:sp>
      <p:sp>
        <p:nvSpPr>
          <p:cNvPr id="14382" name="Textfeld 165"/>
          <p:cNvSpPr txBox="1">
            <a:spLocks noChangeArrowheads="1"/>
          </p:cNvSpPr>
          <p:nvPr/>
        </p:nvSpPr>
        <p:spPr bwMode="auto">
          <a:xfrm>
            <a:off x="714375" y="3500438"/>
            <a:ext cx="357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15</a:t>
            </a:r>
          </a:p>
        </p:txBody>
      </p:sp>
      <p:sp>
        <p:nvSpPr>
          <p:cNvPr id="14383" name="Textfeld 166"/>
          <p:cNvSpPr txBox="1">
            <a:spLocks noChangeArrowheads="1"/>
          </p:cNvSpPr>
          <p:nvPr/>
        </p:nvSpPr>
        <p:spPr bwMode="auto">
          <a:xfrm>
            <a:off x="714375" y="3143250"/>
            <a:ext cx="357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16</a:t>
            </a:r>
          </a:p>
        </p:txBody>
      </p:sp>
      <p:sp>
        <p:nvSpPr>
          <p:cNvPr id="14384" name="Textfeld 167"/>
          <p:cNvSpPr txBox="1">
            <a:spLocks noChangeArrowheads="1"/>
          </p:cNvSpPr>
          <p:nvPr/>
        </p:nvSpPr>
        <p:spPr bwMode="auto">
          <a:xfrm>
            <a:off x="714375" y="2571750"/>
            <a:ext cx="357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18</a:t>
            </a:r>
          </a:p>
        </p:txBody>
      </p:sp>
      <p:sp>
        <p:nvSpPr>
          <p:cNvPr id="14385" name="Textfeld 168"/>
          <p:cNvSpPr txBox="1">
            <a:spLocks noChangeArrowheads="1"/>
          </p:cNvSpPr>
          <p:nvPr/>
        </p:nvSpPr>
        <p:spPr bwMode="auto">
          <a:xfrm>
            <a:off x="714375" y="2214563"/>
            <a:ext cx="357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000">
                <a:latin typeface="Calibri" charset="0"/>
              </a:rPr>
              <a:t>19</a:t>
            </a:r>
          </a:p>
        </p:txBody>
      </p:sp>
      <p:sp>
        <p:nvSpPr>
          <p:cNvPr id="14386" name="Textfeld 176"/>
          <p:cNvSpPr txBox="1">
            <a:spLocks noChangeArrowheads="1"/>
          </p:cNvSpPr>
          <p:nvPr/>
        </p:nvSpPr>
        <p:spPr bwMode="auto">
          <a:xfrm>
            <a:off x="1752600" y="609600"/>
            <a:ext cx="2786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200">
                <a:latin typeface="Calibri" charset="0"/>
              </a:rPr>
              <a:t>Universität, Hochschule, Fachhochschule</a:t>
            </a:r>
          </a:p>
          <a:p>
            <a:endParaRPr lang="en-US" sz="1200">
              <a:latin typeface="Calibri" charset="0"/>
            </a:endParaRPr>
          </a:p>
          <a:p>
            <a:r>
              <a:rPr lang="en-US" sz="1200">
                <a:latin typeface="Calibri" charset="0"/>
              </a:rPr>
              <a:t>Doktorgrad - promovieren</a:t>
            </a:r>
            <a:endParaRPr lang="de-DE" sz="1200">
              <a:latin typeface="Calibri" charset="0"/>
            </a:endParaRPr>
          </a:p>
        </p:txBody>
      </p:sp>
      <p:sp>
        <p:nvSpPr>
          <p:cNvPr id="14387" name="Textfeld 178"/>
          <p:cNvSpPr txBox="1">
            <a:spLocks noChangeArrowheads="1"/>
          </p:cNvSpPr>
          <p:nvPr/>
        </p:nvSpPr>
        <p:spPr bwMode="auto">
          <a:xfrm>
            <a:off x="3733800" y="23622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>
                <a:latin typeface="Calibri" charset="0"/>
              </a:rPr>
              <a:t>Gymnasiale</a:t>
            </a:r>
          </a:p>
          <a:p>
            <a:pPr algn="ctr"/>
            <a:r>
              <a:rPr lang="de-DE" sz="1200">
                <a:latin typeface="Calibri" charset="0"/>
              </a:rPr>
              <a:t>Oberstufe</a:t>
            </a:r>
          </a:p>
        </p:txBody>
      </p:sp>
      <p:sp>
        <p:nvSpPr>
          <p:cNvPr id="14388" name="Textfeld 179"/>
          <p:cNvSpPr txBox="1">
            <a:spLocks noChangeArrowheads="1"/>
          </p:cNvSpPr>
          <p:nvPr/>
        </p:nvSpPr>
        <p:spPr bwMode="auto">
          <a:xfrm>
            <a:off x="3733800" y="3200400"/>
            <a:ext cx="99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>
                <a:latin typeface="Calibri" charset="0"/>
              </a:rPr>
              <a:t>10th grade</a:t>
            </a:r>
          </a:p>
        </p:txBody>
      </p:sp>
      <p:sp>
        <p:nvSpPr>
          <p:cNvPr id="14389" name="Textfeld 180"/>
          <p:cNvSpPr txBox="1">
            <a:spLocks noChangeArrowheads="1"/>
          </p:cNvSpPr>
          <p:nvPr/>
        </p:nvSpPr>
        <p:spPr bwMode="auto">
          <a:xfrm>
            <a:off x="3657600" y="38100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>
                <a:latin typeface="Calibri" charset="0"/>
              </a:rPr>
              <a:t>Gesamtschule</a:t>
            </a:r>
          </a:p>
          <a:p>
            <a:pPr algn="ctr"/>
            <a:r>
              <a:rPr lang="de-DE" sz="1200">
                <a:latin typeface="Calibri" charset="0"/>
              </a:rPr>
              <a:t>9,2%</a:t>
            </a:r>
          </a:p>
        </p:txBody>
      </p:sp>
      <p:sp>
        <p:nvSpPr>
          <p:cNvPr id="14390" name="Textfeld 182"/>
          <p:cNvSpPr txBox="1">
            <a:spLocks noChangeArrowheads="1"/>
          </p:cNvSpPr>
          <p:nvPr/>
        </p:nvSpPr>
        <p:spPr bwMode="auto">
          <a:xfrm>
            <a:off x="5715000" y="25146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>
                <a:latin typeface="Calibri" charset="0"/>
              </a:rPr>
              <a:t>Berufs-kolleg</a:t>
            </a:r>
          </a:p>
        </p:txBody>
      </p:sp>
      <p:sp>
        <p:nvSpPr>
          <p:cNvPr id="14391" name="Textfeld 176"/>
          <p:cNvSpPr txBox="1">
            <a:spLocks noChangeArrowheads="1"/>
          </p:cNvSpPr>
          <p:nvPr/>
        </p:nvSpPr>
        <p:spPr bwMode="auto">
          <a:xfrm>
            <a:off x="1752600" y="1447800"/>
            <a:ext cx="2786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200">
                <a:latin typeface="Calibri" charset="0"/>
              </a:rPr>
              <a:t>Diplom/Magister/Lehramt (8-10 sem.)</a:t>
            </a:r>
          </a:p>
          <a:p>
            <a:endParaRPr lang="pt-BR" sz="1200">
              <a:latin typeface="Calibri" charset="0"/>
            </a:endParaRPr>
          </a:p>
          <a:p>
            <a:r>
              <a:rPr lang="pt-BR" sz="1200">
                <a:latin typeface="Calibri" charset="0"/>
              </a:rPr>
              <a:t>Bachelor (6 sem.) + Master (4 sem.)</a:t>
            </a:r>
            <a:endParaRPr lang="de-DE" sz="1200">
              <a:latin typeface="Calibri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648200" y="2362200"/>
            <a:ext cx="116046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1200" dirty="0" err="1">
                <a:latin typeface="+mn-lt"/>
                <a:ea typeface="ＭＳ Ｐゴシック" pitchFamily="-105" charset="-128"/>
                <a:cs typeface="ＭＳ Ｐゴシック" pitchFamily="-105" charset="-128"/>
              </a:rPr>
              <a:t>Fach-gymnasium</a:t>
            </a:r>
            <a:endParaRPr lang="de-DE" sz="1200" dirty="0">
              <a:latin typeface="+mn-lt"/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553200" y="2695575"/>
            <a:ext cx="1066800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1200" dirty="0">
                <a:latin typeface="+mn-lt"/>
                <a:ea typeface="ＭＳ Ｐゴシック" pitchFamily="-105" charset="-128"/>
                <a:cs typeface="ＭＳ Ｐゴシック" pitchFamily="-105" charset="-128"/>
              </a:rPr>
              <a:t>Berufskolleg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543800" y="2667000"/>
            <a:ext cx="9906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1200" dirty="0">
                <a:latin typeface="+mn-lt"/>
                <a:ea typeface="ＭＳ Ｐゴシック" pitchFamily="-105" charset="-128"/>
                <a:cs typeface="ＭＳ Ｐゴシック" pitchFamily="-105" charset="-128"/>
              </a:rPr>
              <a:t>Ausbildung</a:t>
            </a:r>
          </a:p>
          <a:p>
            <a:pPr algn="ctr">
              <a:defRPr/>
            </a:pPr>
            <a:r>
              <a:rPr lang="de-DE" sz="1200" dirty="0">
                <a:latin typeface="+mn-lt"/>
                <a:ea typeface="ＭＳ Ｐゴシック" pitchFamily="-105" charset="-128"/>
                <a:cs typeface="ＭＳ Ｐゴシック" pitchFamily="-105" charset="-128"/>
              </a:rPr>
              <a:t>+ </a:t>
            </a:r>
          </a:p>
          <a:p>
            <a:pPr algn="ctr">
              <a:defRPr/>
            </a:pPr>
            <a:r>
              <a:rPr lang="de-DE" sz="1200" dirty="0">
                <a:latin typeface="+mn-lt"/>
                <a:ea typeface="ＭＳ Ｐゴシック" pitchFamily="-105" charset="-128"/>
                <a:cs typeface="ＭＳ Ｐゴシック" pitchFamily="-105" charset="-128"/>
              </a:rPr>
              <a:t>Berufschule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19338" y="2057400"/>
            <a:ext cx="57626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dirty="0">
                <a:latin typeface="+mn-lt"/>
              </a:rPr>
              <a:t>Abitur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2895600"/>
            <a:ext cx="1143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dirty="0">
                <a:latin typeface="+mn-lt"/>
              </a:rPr>
              <a:t>Mittlere Reife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705600" y="3305175"/>
            <a:ext cx="1676400" cy="230188"/>
          </a:xfrm>
          <a:prstGeom prst="rect">
            <a:avLst/>
          </a:prstGeom>
          <a:noFill/>
        </p:spPr>
        <p:txBody>
          <a:bodyPr tIns="0">
            <a:spAutoFit/>
          </a:bodyPr>
          <a:lstStyle/>
          <a:p>
            <a:pPr algn="ctr">
              <a:defRPr/>
            </a:pPr>
            <a:r>
              <a:rPr lang="de-DE" sz="1200" dirty="0">
                <a:latin typeface="+mn-lt"/>
              </a:rPr>
              <a:t>Hauptschulabschluss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duationRat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" y="330200"/>
            <a:ext cx="8902700" cy="619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547" y="1153341"/>
            <a:ext cx="30337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Roll of dice for sentences.</a:t>
            </a:r>
          </a:p>
          <a:p>
            <a:endParaRPr lang="en-US" dirty="0" smtClean="0"/>
          </a:p>
          <a:p>
            <a:r>
              <a:rPr lang="en-US" dirty="0" smtClean="0"/>
              <a:t>person, number, tense</a:t>
            </a:r>
            <a:r>
              <a:rPr lang="en-US" smtClean="0"/>
              <a:t>, phrase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784</Words>
  <Application>Microsoft Macintosh PowerPoint</Application>
  <PresentationFormat>On-screen Show (4:3)</PresentationFormat>
  <Paragraphs>166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2</cp:revision>
  <dcterms:created xsi:type="dcterms:W3CDTF">2012-03-15T01:33:23Z</dcterms:created>
  <dcterms:modified xsi:type="dcterms:W3CDTF">2012-03-15T01:33:35Z</dcterms:modified>
</cp:coreProperties>
</file>