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erverZoom="100000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76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>
                <a:sym typeface="Noteworthy Bold" charset="0"/>
              </a:rPr>
              <a:t>Second level</a:t>
            </a:r>
          </a:p>
          <a:p>
            <a:pPr lvl="2"/>
            <a:r>
              <a:rPr lang="en-US">
                <a:sym typeface="Noteworthy Bold" charset="0"/>
              </a:rPr>
              <a:t>Third level</a:t>
            </a:r>
          </a:p>
          <a:p>
            <a:pPr lvl="3"/>
            <a:r>
              <a:rPr lang="en-US">
                <a:sym typeface="Noteworthy Bold" charset="0"/>
              </a:rPr>
              <a:t>Fourth level</a:t>
            </a:r>
          </a:p>
          <a:p>
            <a:pPr lvl="4"/>
            <a:r>
              <a:rPr lang="en-US">
                <a:sym typeface="Noteworthy Bold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381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762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1143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524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905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23622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28194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32766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37338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/>
          </p:cNvSpPr>
          <p:nvPr/>
        </p:nvSpPr>
        <p:spPr bwMode="auto">
          <a:xfrm>
            <a:off x="0" y="1949450"/>
            <a:ext cx="13004800" cy="35353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>
                <a:latin typeface="Marker Felt" charset="0"/>
                <a:ea typeface="Marker Felt" charset="0"/>
                <a:cs typeface="Marker Felt" charset="0"/>
                <a:sym typeface="Marker Felt" charset="0"/>
              </a:rPr>
              <a:t>15. März</a:t>
            </a:r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defTabSz="649288"/>
            <a:endParaRPr lang="en-US" sz="6800">
              <a:latin typeface="Marker Felt" charset="0"/>
              <a:ea typeface="Marker Felt" charset="0"/>
              <a:cs typeface="Marker Felt" charset="0"/>
              <a:sym typeface="Marker Felt" charset="0"/>
            </a:endParaRPr>
          </a:p>
          <a:p>
            <a:pPr defTabSz="649288"/>
            <a:r>
              <a:rPr lang="en-US" sz="6800">
                <a:latin typeface="Marker Felt" charset="0"/>
                <a:ea typeface="Marker Felt" charset="0"/>
                <a:cs typeface="Marker Felt" charset="0"/>
                <a:sym typeface="Marker Felt" charset="0"/>
              </a:rPr>
              <a:t>Bildung – Diskussion</a:t>
            </a:r>
            <a:endParaRPr lang="en-US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4441825"/>
            <a:ext cx="9680575" cy="29003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Eine Katze verfolgt eine Mäusefamilie.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Plötzlich *dreht sich der Mäusevater um und fängt an zu *bellen.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Katze *ergreift die Flucht.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,,Seht ihr, Kinder!” sagt der Mäusevater.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,,Man muss eben Fremdsprachen können!”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*dreht sich um - turns around; *bellen - to bark;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*ergreift die Flucht - fled quickly</a:t>
            </a:r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215900" y="917575"/>
            <a:ext cx="11229975" cy="9318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Versuchen Sie eine Übersetzung allein, dann mit einem Partner korrigieren.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Ist es komisch?</a:t>
            </a:r>
            <a:endParaRPr lang="en-US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0" y="0"/>
            <a:ext cx="12798425" cy="95932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marL="19050" indent="-19050" algn="l" defTabSz="649288">
              <a:buClr>
                <a:srgbClr val="000000"/>
              </a:buClr>
              <a:buSzPct val="100000"/>
              <a:buFontTx/>
              <a:buAutoNum type="arabicPeriod"/>
            </a:pPr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Bernhard ist verzweifelt: „Papa``, ruft er, ,,diesen Aufsatz schaffe ich nie alleine! 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Du musst mir helfen!`` ,,Also gut``, meint der Vater nach einigem Zögern,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,,wie heißt denn das Thema?`` ,,Der Vorteil eigenständiger Arbeit.``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2.  Der Lehrer verärgert zu Peter: ,,Ich hoffe, dass ich dich nie wieder beim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Abschreiben erwische!``                 ,,Das hoffe ich auch!``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3.  Erster Schultag nach den großen Ferien.  Der Lehrer fragt die Kinder,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wo sie überall waren.  Meldet sich Fritz:  ,,Also wir waren in Delphi, Korinth,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Makedonien, Istanbul, Saloniki und an der Peloponnes!``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,,Na, das wirst du dich in Geographie aber jetzt gut auskennen``, staunt der Lehrer.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 	,,Genau``, sagt Fritz, ,,hätte ich fast vergessen, in Geographie waren wir auch!``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4.  Lehrer: ,,Weiß jemand, wann Rom erbaut wurde?``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Udo: ,,In der Nacht!`` Lehrer: ,,Wie kommst du denn darauf?``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Udo: ,,Das weiß doch jeder, dass Rom nicht an einem Tag erbaut wurde.``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5.  Eine neue Aufgabe: ,,Wenn ich einen Apfel, zwei Birnen, drei Orangen und vier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Bananen in jeweils fünf Stücke schneide, was habe ich dann?`` fragt der Lehrer.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Während die anderen Schüler noch voller Eifer herumrechnen,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hat Fritz schon die Lösung parat:  ,,Obstsalat!``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6. 	Thomas kommt vom letzten Schultag nach Hause.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,,Vati``, sagt er, ,,hast du mir nicht hundert Mark versprochen,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wenn ich in die nächste Klasse aufsteige?``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,,Ja, das habe ich!`` erwidert der Vater freudig.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,,Ich wollte dir nur sagen``, erklärt Thomas, ,,dass du das Geld behalten kannst!``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7.  Der Religionslehrer fragt Bärbel, ob sie jemals die Bibel gelesen habe. </a:t>
            </a:r>
          </a:p>
          <a:p>
            <a:pPr marL="19050" indent="-19050"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,,Nein``, sagt Bärbel, ,,ich warte auf den Film!``</a:t>
            </a:r>
            <a:endParaRPr lang="en-US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527050" y="290513"/>
            <a:ext cx="6700838" cy="13255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Wiederholung für die Prüfung anfangen.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Seiten sind schon im Buch.</a:t>
            </a:r>
            <a:endParaRPr lang="en-US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527050" y="1100138"/>
            <a:ext cx="12071350" cy="44751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Morgengruppe: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Die Fragen für das Skypegespräch ausdenken.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Woher, Grundschule, Gymnasium, Universität, 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Frau kennenlernen Schule, Universität, 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Kennenlernen und jetzt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Nachmittagsgruppe: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Sie haben die Fragen und üben oder sich vorstellen, was die Antworten sind.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Die Konversation führen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0" y="0"/>
            <a:ext cx="4319588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Woher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Woher kommen Sie?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Ist ____ eine große Stadt?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ist _______ 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Wann wurden Sie geboren?</a:t>
            </a:r>
            <a:endParaRPr lang="en-US"/>
          </a:p>
        </p:txBody>
      </p:sp>
      <p:sp>
        <p:nvSpPr>
          <p:cNvPr id="5122" name="Rectangle 2"/>
          <p:cNvSpPr>
            <a:spLocks/>
          </p:cNvSpPr>
          <p:nvPr/>
        </p:nvSpPr>
        <p:spPr bwMode="auto">
          <a:xfrm>
            <a:off x="0" y="4646613"/>
            <a:ext cx="7037388" cy="25066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Gymnasium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das Gymnasium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Welche Kurse haben Sie an dem Gymnasium gehabt?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waren Ihre Lieblingskurse?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Haben Sie das Abitur gemacht?</a:t>
            </a:r>
            <a:endParaRPr lang="en-US"/>
          </a:p>
        </p:txBody>
      </p:sp>
      <p:sp>
        <p:nvSpPr>
          <p:cNvPr id="5123" name="Rectangle 3"/>
          <p:cNvSpPr>
            <a:spLocks/>
          </p:cNvSpPr>
          <p:nvPr/>
        </p:nvSpPr>
        <p:spPr bwMode="auto">
          <a:xfrm>
            <a:off x="0" y="7651750"/>
            <a:ext cx="7037388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Universität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Welche Universität haben Sie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haben Sie studiert?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Wie lange hat Ihre Universitätszeit gedauert?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Welchen Abschluss haben Sie gemacht</a:t>
            </a:r>
            <a:endParaRPr lang="en-US"/>
          </a:p>
        </p:txBody>
      </p:sp>
      <p:sp>
        <p:nvSpPr>
          <p:cNvPr id="5124" name="Rectangle 4"/>
          <p:cNvSpPr>
            <a:spLocks/>
          </p:cNvSpPr>
          <p:nvPr/>
        </p:nvSpPr>
        <p:spPr bwMode="auto">
          <a:xfrm>
            <a:off x="7037388" y="7651750"/>
            <a:ext cx="6381750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Jetzt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Wie lange sind Sie in den USA?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in den USA gewohnt?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Warum sind Sie nach Iowa gekommen?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arbeiten Sie jetzt?</a:t>
            </a:r>
            <a:endParaRPr lang="en-US"/>
          </a:p>
        </p:txBody>
      </p:sp>
      <p:sp>
        <p:nvSpPr>
          <p:cNvPr id="5125" name="Rectangle 5"/>
          <p:cNvSpPr>
            <a:spLocks/>
          </p:cNvSpPr>
          <p:nvPr/>
        </p:nvSpPr>
        <p:spPr bwMode="auto">
          <a:xfrm>
            <a:off x="5562600" y="0"/>
            <a:ext cx="7442200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gearbeitet?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Bei welcher Firma?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Wann war das?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Wann haben Sie Ihre Frau kennengelernt?</a:t>
            </a:r>
            <a:endParaRPr lang="en-US"/>
          </a:p>
        </p:txBody>
      </p:sp>
      <p:sp>
        <p:nvSpPr>
          <p:cNvPr id="5126" name="Rectangle 6"/>
          <p:cNvSpPr>
            <a:spLocks/>
          </p:cNvSpPr>
          <p:nvPr/>
        </p:nvSpPr>
        <p:spPr bwMode="auto">
          <a:xfrm>
            <a:off x="7037388" y="5040313"/>
            <a:ext cx="6381750" cy="21129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Frau – Uni und 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Haben Sie die Universität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haben Sie studiert?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war dann Ihr Beruf?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gearbeitet?</a:t>
            </a:r>
            <a:endParaRPr lang="en-US"/>
          </a:p>
        </p:txBody>
      </p:sp>
      <p:sp>
        <p:nvSpPr>
          <p:cNvPr id="5127" name="Rectangle 7"/>
          <p:cNvSpPr>
            <a:spLocks/>
          </p:cNvSpPr>
          <p:nvPr/>
        </p:nvSpPr>
        <p:spPr bwMode="auto">
          <a:xfrm>
            <a:off x="6218238" y="2349500"/>
            <a:ext cx="6784975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Frau – Woher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Woher kommen Sie?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Deutsch gelernt?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Haben Sie Deutsch auch in Deutschland gelernt?</a:t>
            </a:r>
            <a:endParaRPr lang="en-US"/>
          </a:p>
        </p:txBody>
      </p:sp>
      <p:sp>
        <p:nvSpPr>
          <p:cNvPr id="5128" name="Rectangle 8"/>
          <p:cNvSpPr>
            <a:spLocks/>
          </p:cNvSpPr>
          <p:nvPr/>
        </p:nvSpPr>
        <p:spPr bwMode="auto">
          <a:xfrm>
            <a:off x="0" y="2349500"/>
            <a:ext cx="6623050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Grundschule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Waren Sie in einer deutschen Schule?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die Grundschule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war der Name der Schule?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Waren die Lehrer und Lehrerinnen gut?</a:t>
            </a:r>
            <a:endParaRPr lang="en-US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527050" y="1100138"/>
            <a:ext cx="12071350" cy="44751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Morgengruppe: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Die Fragen für das Skypegespräch ausdenken.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Woher, Grundschule, Gymnasium, Universität, 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Frau kennenlernen Schule, Universität, 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Kennenlernen und jetzt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Nachmittagsgruppe: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Sie haben die Fragen und üben oder sich vorstellen, was die Antworten sind.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Die Konversation führen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/>
          </p:cNvSpPr>
          <p:nvPr/>
        </p:nvSpPr>
        <p:spPr bwMode="auto">
          <a:xfrm>
            <a:off x="954088" y="1100138"/>
            <a:ext cx="6062662" cy="80184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Ethik				ethics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Musik			music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Bildende Kunst	visual arts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Philosphie		philosophy	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Literatur			literature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der Sport			sports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stressig				stressful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Note				grade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Klausur			written exam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Prüfung			(oral) test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Klassenfahrt		class trip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der Schulleiter		principal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fertig				finished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relaxen				to relax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der Unterricht		instruction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lernen				to study, learn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pauken				to cram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schummeln			to cheat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abschreiben			to copy</a:t>
            </a:r>
          </a:p>
        </p:txBody>
      </p:sp>
      <p:sp>
        <p:nvSpPr>
          <p:cNvPr id="7170" name="Rectangle 2"/>
          <p:cNvSpPr>
            <a:spLocks/>
          </p:cNvSpPr>
          <p:nvPr/>
        </p:nvSpPr>
        <p:spPr bwMode="auto">
          <a:xfrm>
            <a:off x="6445250" y="1100138"/>
            <a:ext cx="6681788" cy="52625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Immer der Reihe nach, schreiben die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Studierende einen deutschen Satz aus, der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das Wort richtig benutzt. (2 Gruppen auf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Viertelseiten und bringen zum Lehrer.)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Sobald ein Wort benutzt wird kann es nicht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wieder benutzt werden. Wer einen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richtigen Satz hat, schreibt ihn dann an der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Tafel.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Kleine Fehler werden nachher korrigiert.</a:t>
            </a:r>
          </a:p>
          <a:p>
            <a:pPr algn="l" defTabSz="649288"/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601663" y="1639888"/>
            <a:ext cx="11439525" cy="7640637"/>
          </a:xfrm>
          <a:prstGeom prst="rect">
            <a:avLst/>
          </a:prstGeom>
          <a:solidFill>
            <a:srgbClr val="FFFFFF"/>
          </a:solidFill>
          <a:ln w="13546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527050" y="290513"/>
            <a:ext cx="11485563" cy="9318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Ihre Aufgabe ist es, das amerikanische Schulsystem zu beschreiben. Können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Sie eine Karte machen, wie wir für das deutsche System haben?</a:t>
            </a:r>
            <a:endParaRPr lang="en-US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/>
          </p:cNvSpPr>
          <p:nvPr/>
        </p:nvSpPr>
        <p:spPr bwMode="auto">
          <a:xfrm>
            <a:off x="1016000" y="1016000"/>
            <a:ext cx="1016000" cy="7518400"/>
          </a:xfrm>
          <a:prstGeom prst="roundRect">
            <a:avLst>
              <a:gd name="adj" fmla="val 11718"/>
            </a:avLst>
          </a:prstGeom>
          <a:solidFill>
            <a:srgbClr val="FFFF00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2133600" y="7010400"/>
            <a:ext cx="9956800" cy="1524000"/>
            <a:chOff x="0" y="0"/>
            <a:chExt cx="784" cy="120"/>
          </a:xfrm>
        </p:grpSpPr>
        <p:sp>
          <p:nvSpPr>
            <p:cNvPr id="9219" name="AutoShape 3"/>
            <p:cNvSpPr>
              <a:spLocks/>
            </p:cNvSpPr>
            <p:nvPr/>
          </p:nvSpPr>
          <p:spPr bwMode="auto">
            <a:xfrm>
              <a:off x="0" y="0"/>
              <a:ext cx="784" cy="120"/>
            </a:xfrm>
            <a:prstGeom prst="roundRect">
              <a:avLst>
                <a:gd name="adj" fmla="val 11718"/>
              </a:avLst>
            </a:prstGeom>
            <a:solidFill>
              <a:srgbClr val="E46C0A"/>
            </a:solidFill>
            <a:ln w="36124" cap="flat" cmpd="sng">
              <a:solidFill>
                <a:srgbClr val="3A5E8A"/>
              </a:solidFill>
              <a:prstDash val="solid"/>
              <a:round/>
              <a:headEnd/>
              <a:tailEnd/>
            </a:ln>
            <a:effectLst/>
          </p:spPr>
          <p:txBody>
            <a:bodyPr lIns="72248" tIns="72248" rIns="72248" bIns="7224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0" name="Rectangle 4"/>
            <p:cNvSpPr>
              <a:spLocks/>
            </p:cNvSpPr>
            <p:nvPr/>
          </p:nvSpPr>
          <p:spPr bwMode="auto">
            <a:xfrm>
              <a:off x="5" y="23"/>
              <a:ext cx="774" cy="74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2500"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Grundschule</a:t>
              </a:r>
              <a:endParaRPr lang="en-US" sz="250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</p:txBody>
        </p:sp>
      </p:grpSp>
      <p:sp>
        <p:nvSpPr>
          <p:cNvPr id="9221" name="AutoShape 5"/>
          <p:cNvSpPr>
            <a:spLocks/>
          </p:cNvSpPr>
          <p:nvPr/>
        </p:nvSpPr>
        <p:spPr bwMode="auto">
          <a:xfrm>
            <a:off x="2166938" y="974725"/>
            <a:ext cx="4443412" cy="2058988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2" name="AutoShape 6"/>
          <p:cNvSpPr>
            <a:spLocks/>
          </p:cNvSpPr>
          <p:nvPr/>
        </p:nvSpPr>
        <p:spPr bwMode="auto">
          <a:xfrm>
            <a:off x="2166938" y="1841500"/>
            <a:ext cx="4443412" cy="1204913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72248" tIns="72248" rIns="72248" bIns="72248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223" name="Group 7"/>
          <p:cNvGrpSpPr>
            <a:grpSpLocks/>
          </p:cNvGrpSpPr>
          <p:nvPr/>
        </p:nvGrpSpPr>
        <p:grpSpPr bwMode="auto">
          <a:xfrm>
            <a:off x="2133600" y="3251200"/>
            <a:ext cx="3176588" cy="3657600"/>
            <a:chOff x="0" y="0"/>
            <a:chExt cx="251" cy="288"/>
          </a:xfrm>
        </p:grpSpPr>
        <p:sp>
          <p:nvSpPr>
            <p:cNvPr id="9224" name="AutoShape 8"/>
            <p:cNvSpPr>
              <a:spLocks/>
            </p:cNvSpPr>
            <p:nvPr/>
          </p:nvSpPr>
          <p:spPr bwMode="auto">
            <a:xfrm>
              <a:off x="0" y="0"/>
              <a:ext cx="251" cy="288"/>
            </a:xfrm>
            <a:prstGeom prst="roundRect">
              <a:avLst>
                <a:gd name="adj" fmla="val 11718"/>
              </a:avLst>
            </a:prstGeom>
            <a:solidFill>
              <a:srgbClr val="9BBB59"/>
            </a:solidFill>
            <a:ln w="36124" cap="flat" cmpd="sng">
              <a:solidFill>
                <a:srgbClr val="3A5E8A"/>
              </a:solidFill>
              <a:prstDash val="solid"/>
              <a:round/>
              <a:headEnd/>
              <a:tailEnd/>
            </a:ln>
            <a:effectLst/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5" name="Rectangle 9"/>
            <p:cNvSpPr>
              <a:spLocks/>
            </p:cNvSpPr>
            <p:nvPr/>
          </p:nvSpPr>
          <p:spPr bwMode="auto">
            <a:xfrm>
              <a:off x="12" y="114"/>
              <a:ext cx="226" cy="60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1900"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Gymnasium</a:t>
              </a:r>
              <a:endParaRPr lang="en-US" sz="250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  <a:p>
              <a:pPr defTabSz="649288"/>
              <a:r>
                <a:rPr lang="en-US" sz="1900"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29,4%</a:t>
              </a:r>
              <a:endParaRPr lang="en-US"/>
            </a:p>
          </p:txBody>
        </p:sp>
      </p:grpSp>
      <p:sp>
        <p:nvSpPr>
          <p:cNvPr id="9226" name="AutoShape 10"/>
          <p:cNvSpPr>
            <a:spLocks/>
          </p:cNvSpPr>
          <p:nvPr/>
        </p:nvSpPr>
        <p:spPr bwMode="auto">
          <a:xfrm>
            <a:off x="5418138" y="3251200"/>
            <a:ext cx="1192212" cy="3657600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227" name="Group 11"/>
          <p:cNvGrpSpPr>
            <a:grpSpLocks/>
          </p:cNvGrpSpPr>
          <p:nvPr/>
        </p:nvGrpSpPr>
        <p:grpSpPr bwMode="auto">
          <a:xfrm>
            <a:off x="6718300" y="4441825"/>
            <a:ext cx="2600325" cy="2438400"/>
            <a:chOff x="0" y="0"/>
            <a:chExt cx="205" cy="193"/>
          </a:xfrm>
        </p:grpSpPr>
        <p:sp>
          <p:nvSpPr>
            <p:cNvPr id="9228" name="AutoShape 12"/>
            <p:cNvSpPr>
              <a:spLocks/>
            </p:cNvSpPr>
            <p:nvPr/>
          </p:nvSpPr>
          <p:spPr bwMode="auto">
            <a:xfrm>
              <a:off x="0" y="0"/>
              <a:ext cx="205" cy="192"/>
            </a:xfrm>
            <a:prstGeom prst="roundRect">
              <a:avLst>
                <a:gd name="adj" fmla="val 11718"/>
              </a:avLst>
            </a:prstGeom>
            <a:solidFill>
              <a:srgbClr val="93CDDD"/>
            </a:solidFill>
            <a:ln w="36124" cap="flat" cmpd="sng">
              <a:solidFill>
                <a:srgbClr val="3A5E8A"/>
              </a:solidFill>
              <a:prstDash val="solid"/>
              <a:round/>
              <a:headEnd/>
              <a:tailEnd/>
            </a:ln>
            <a:effectLst/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9" name="Rectangle 13"/>
            <p:cNvSpPr>
              <a:spLocks/>
            </p:cNvSpPr>
            <p:nvPr/>
          </p:nvSpPr>
          <p:spPr bwMode="auto">
            <a:xfrm>
              <a:off x="9" y="70"/>
              <a:ext cx="187" cy="52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1700"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Realschule</a:t>
              </a:r>
              <a:endParaRPr lang="en-US" sz="250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  <a:p>
              <a:pPr defTabSz="649288"/>
              <a:r>
                <a:rPr lang="en-US" sz="1700"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24,3%</a:t>
              </a:r>
              <a:endParaRPr lang="en-US"/>
            </a:p>
          </p:txBody>
        </p:sp>
      </p:grp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9428163" y="4984750"/>
            <a:ext cx="2641600" cy="1936750"/>
            <a:chOff x="0" y="0"/>
            <a:chExt cx="208" cy="153"/>
          </a:xfrm>
        </p:grpSpPr>
        <p:sp>
          <p:nvSpPr>
            <p:cNvPr id="9231" name="AutoShape 15"/>
            <p:cNvSpPr>
              <a:spLocks/>
            </p:cNvSpPr>
            <p:nvPr/>
          </p:nvSpPr>
          <p:spPr bwMode="auto">
            <a:xfrm>
              <a:off x="0" y="0"/>
              <a:ext cx="208" cy="153"/>
            </a:xfrm>
            <a:prstGeom prst="roundRect">
              <a:avLst>
                <a:gd name="adj" fmla="val 11718"/>
              </a:avLst>
            </a:prstGeom>
            <a:solidFill>
              <a:srgbClr val="93CDDD"/>
            </a:solidFill>
            <a:ln w="36124" cap="flat" cmpd="sng">
              <a:solidFill>
                <a:srgbClr val="3A5E8A"/>
              </a:solidFill>
              <a:prstDash val="solid"/>
              <a:round/>
              <a:headEnd/>
              <a:tailEnd/>
            </a:ln>
            <a:effectLst/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32" name="Rectangle 16"/>
            <p:cNvSpPr>
              <a:spLocks/>
            </p:cNvSpPr>
            <p:nvPr/>
          </p:nvSpPr>
          <p:spPr bwMode="auto">
            <a:xfrm>
              <a:off x="7" y="50"/>
              <a:ext cx="194" cy="52"/>
            </a:xfrm>
            <a:prstGeom prst="rect">
              <a:avLst/>
            </a:prstGeom>
            <a:noFill/>
            <a:ln w="12700" cap="flat" cmpd="sng">
              <a:noFill/>
              <a:prstDash val="solid"/>
              <a:miter lim="0"/>
              <a:headEnd/>
              <a:tailEnd/>
            </a:ln>
            <a:effectLst/>
          </p:spPr>
          <p:txBody>
            <a:bodyPr lIns="126435" tIns="72248" rIns="126435" bIns="72248" anchor="ctr">
              <a:prstTxWarp prst="textNoShape">
                <a:avLst/>
              </a:prstTxWarp>
            </a:bodyPr>
            <a:lstStyle/>
            <a:p>
              <a:pPr defTabSz="649288"/>
              <a:r>
                <a:rPr lang="en-US" sz="1700"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Hauptschule</a:t>
              </a:r>
              <a:endParaRPr lang="en-US" sz="2500">
                <a:solidFill>
                  <a:srgbClr val="FFFFFF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  <a:p>
              <a:pPr defTabSz="649288"/>
              <a:r>
                <a:rPr lang="en-US" sz="1700"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22,4%</a:t>
              </a:r>
              <a:endParaRPr lang="en-US"/>
            </a:p>
          </p:txBody>
        </p:sp>
      </p:grpSp>
      <p:sp>
        <p:nvSpPr>
          <p:cNvPr id="9233" name="AutoShape 17"/>
          <p:cNvSpPr>
            <a:spLocks/>
          </p:cNvSpPr>
          <p:nvPr/>
        </p:nvSpPr>
        <p:spPr bwMode="auto">
          <a:xfrm>
            <a:off x="6718300" y="3251200"/>
            <a:ext cx="1409700" cy="974725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4" name="AutoShape 18"/>
          <p:cNvSpPr>
            <a:spLocks/>
          </p:cNvSpPr>
          <p:nvPr/>
        </p:nvSpPr>
        <p:spPr bwMode="auto">
          <a:xfrm>
            <a:off x="8235950" y="3556000"/>
            <a:ext cx="1016000" cy="669925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5" name="AutoShape 19"/>
          <p:cNvSpPr>
            <a:spLocks/>
          </p:cNvSpPr>
          <p:nvPr/>
        </p:nvSpPr>
        <p:spPr bwMode="auto">
          <a:xfrm>
            <a:off x="9448800" y="3575050"/>
            <a:ext cx="1320800" cy="120650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6" name="AutoShape 20"/>
          <p:cNvSpPr>
            <a:spLocks/>
          </p:cNvSpPr>
          <p:nvPr/>
        </p:nvSpPr>
        <p:spPr bwMode="auto">
          <a:xfrm>
            <a:off x="10871200" y="3575050"/>
            <a:ext cx="1157288" cy="120650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7" name="AutoShape 21"/>
          <p:cNvSpPr>
            <a:spLocks/>
          </p:cNvSpPr>
          <p:nvPr/>
        </p:nvSpPr>
        <p:spPr bwMode="auto">
          <a:xfrm>
            <a:off x="9448800" y="2708275"/>
            <a:ext cx="1320800" cy="812800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8" name="AutoShape 22"/>
          <p:cNvSpPr>
            <a:spLocks/>
          </p:cNvSpPr>
          <p:nvPr/>
        </p:nvSpPr>
        <p:spPr bwMode="auto">
          <a:xfrm>
            <a:off x="10871200" y="2708275"/>
            <a:ext cx="1219200" cy="81280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A5E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239" name="AutoShape 23"/>
          <p:cNvCxnSpPr>
            <a:cxnSpLocks noChangeShapeType="1"/>
            <a:stCxn id="9217" idx="0"/>
            <a:endCxn id="9217" idx="0"/>
          </p:cNvCxnSpPr>
          <p:nvPr/>
        </p:nvCxnSpPr>
        <p:spPr bwMode="auto">
          <a:xfrm>
            <a:off x="1524000" y="4775200"/>
            <a:ext cx="0" cy="0"/>
          </a:xfrm>
          <a:prstGeom prst="straightConnector1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</p:cxn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1524000" y="70104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1524000" y="78232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1524000" y="74168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1524000" y="82296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1524000" y="66040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1524000" y="61976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1524000" y="57912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1524000" y="53848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1524000" y="49784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1524000" y="44704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1524000" y="40640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1524000" y="3657600"/>
            <a:ext cx="506413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1524000" y="3249613"/>
            <a:ext cx="506413" cy="3175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53" name="Rectangle 37"/>
          <p:cNvSpPr>
            <a:spLocks/>
          </p:cNvSpPr>
          <p:nvPr/>
        </p:nvSpPr>
        <p:spPr bwMode="auto">
          <a:xfrm>
            <a:off x="1624013" y="82296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</a:t>
            </a:r>
            <a:endParaRPr lang="en-US"/>
          </a:p>
        </p:txBody>
      </p:sp>
      <p:sp>
        <p:nvSpPr>
          <p:cNvPr id="9254" name="Rectangle 38"/>
          <p:cNvSpPr>
            <a:spLocks/>
          </p:cNvSpPr>
          <p:nvPr/>
        </p:nvSpPr>
        <p:spPr bwMode="auto">
          <a:xfrm>
            <a:off x="1624013" y="78232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2</a:t>
            </a:r>
            <a:endParaRPr lang="en-US"/>
          </a:p>
        </p:txBody>
      </p:sp>
      <p:sp>
        <p:nvSpPr>
          <p:cNvPr id="9255" name="Rectangle 39"/>
          <p:cNvSpPr>
            <a:spLocks/>
          </p:cNvSpPr>
          <p:nvPr/>
        </p:nvSpPr>
        <p:spPr bwMode="auto">
          <a:xfrm>
            <a:off x="1624013" y="74168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3</a:t>
            </a:r>
            <a:endParaRPr lang="en-US"/>
          </a:p>
        </p:txBody>
      </p:sp>
      <p:sp>
        <p:nvSpPr>
          <p:cNvPr id="9256" name="Rectangle 40"/>
          <p:cNvSpPr>
            <a:spLocks/>
          </p:cNvSpPr>
          <p:nvPr/>
        </p:nvSpPr>
        <p:spPr bwMode="auto">
          <a:xfrm>
            <a:off x="1624013" y="70104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4</a:t>
            </a:r>
            <a:endParaRPr lang="en-US"/>
          </a:p>
        </p:txBody>
      </p:sp>
      <p:sp>
        <p:nvSpPr>
          <p:cNvPr id="9257" name="Rectangle 41"/>
          <p:cNvSpPr>
            <a:spLocks/>
          </p:cNvSpPr>
          <p:nvPr/>
        </p:nvSpPr>
        <p:spPr bwMode="auto">
          <a:xfrm>
            <a:off x="1624013" y="67056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5</a:t>
            </a:r>
            <a:endParaRPr lang="en-US"/>
          </a:p>
        </p:txBody>
      </p:sp>
      <p:sp>
        <p:nvSpPr>
          <p:cNvPr id="9258" name="Rectangle 42"/>
          <p:cNvSpPr>
            <a:spLocks/>
          </p:cNvSpPr>
          <p:nvPr/>
        </p:nvSpPr>
        <p:spPr bwMode="auto">
          <a:xfrm>
            <a:off x="1624013" y="61976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6</a:t>
            </a:r>
            <a:endParaRPr lang="en-US"/>
          </a:p>
        </p:txBody>
      </p:sp>
      <p:sp>
        <p:nvSpPr>
          <p:cNvPr id="9259" name="Rectangle 43"/>
          <p:cNvSpPr>
            <a:spLocks/>
          </p:cNvSpPr>
          <p:nvPr/>
        </p:nvSpPr>
        <p:spPr bwMode="auto">
          <a:xfrm>
            <a:off x="1624013" y="57912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7</a:t>
            </a:r>
            <a:endParaRPr lang="en-US"/>
          </a:p>
        </p:txBody>
      </p:sp>
      <p:sp>
        <p:nvSpPr>
          <p:cNvPr id="9260" name="Rectangle 44"/>
          <p:cNvSpPr>
            <a:spLocks/>
          </p:cNvSpPr>
          <p:nvPr/>
        </p:nvSpPr>
        <p:spPr bwMode="auto">
          <a:xfrm>
            <a:off x="1624013" y="53848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8</a:t>
            </a:r>
            <a:endParaRPr lang="en-US"/>
          </a:p>
        </p:txBody>
      </p:sp>
      <p:sp>
        <p:nvSpPr>
          <p:cNvPr id="9261" name="Rectangle 45"/>
          <p:cNvSpPr>
            <a:spLocks/>
          </p:cNvSpPr>
          <p:nvPr/>
        </p:nvSpPr>
        <p:spPr bwMode="auto">
          <a:xfrm>
            <a:off x="1624013" y="4978400"/>
            <a:ext cx="306387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9</a:t>
            </a:r>
            <a:endParaRPr lang="en-US"/>
          </a:p>
        </p:txBody>
      </p:sp>
      <p:sp>
        <p:nvSpPr>
          <p:cNvPr id="9262" name="Rectangle 46"/>
          <p:cNvSpPr>
            <a:spLocks/>
          </p:cNvSpPr>
          <p:nvPr/>
        </p:nvSpPr>
        <p:spPr bwMode="auto">
          <a:xfrm>
            <a:off x="1524000" y="4572000"/>
            <a:ext cx="506413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10</a:t>
            </a:r>
            <a:endParaRPr lang="en-US"/>
          </a:p>
        </p:txBody>
      </p:sp>
      <p:sp>
        <p:nvSpPr>
          <p:cNvPr id="9263" name="Rectangle 47"/>
          <p:cNvSpPr>
            <a:spLocks/>
          </p:cNvSpPr>
          <p:nvPr/>
        </p:nvSpPr>
        <p:spPr bwMode="auto">
          <a:xfrm>
            <a:off x="1524000" y="4064000"/>
            <a:ext cx="506413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11</a:t>
            </a:r>
            <a:endParaRPr lang="en-US"/>
          </a:p>
        </p:txBody>
      </p:sp>
      <p:sp>
        <p:nvSpPr>
          <p:cNvPr id="9264" name="Rectangle 48"/>
          <p:cNvSpPr>
            <a:spLocks/>
          </p:cNvSpPr>
          <p:nvPr/>
        </p:nvSpPr>
        <p:spPr bwMode="auto">
          <a:xfrm>
            <a:off x="1524000" y="3657600"/>
            <a:ext cx="506413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12</a:t>
            </a:r>
            <a:endParaRPr lang="en-US"/>
          </a:p>
        </p:txBody>
      </p:sp>
      <p:sp>
        <p:nvSpPr>
          <p:cNvPr id="9265" name="Rectangle 49"/>
          <p:cNvSpPr>
            <a:spLocks/>
          </p:cNvSpPr>
          <p:nvPr/>
        </p:nvSpPr>
        <p:spPr bwMode="auto">
          <a:xfrm>
            <a:off x="1524000" y="3251200"/>
            <a:ext cx="506413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13</a:t>
            </a:r>
            <a:endParaRPr lang="en-US"/>
          </a:p>
        </p:txBody>
      </p:sp>
      <p:sp>
        <p:nvSpPr>
          <p:cNvPr id="9266" name="Rectangle 50"/>
          <p:cNvSpPr>
            <a:spLocks/>
          </p:cNvSpPr>
          <p:nvPr/>
        </p:nvSpPr>
        <p:spPr bwMode="auto">
          <a:xfrm>
            <a:off x="1625600" y="8636000"/>
            <a:ext cx="609600" cy="500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100">
                <a:latin typeface="Helvetica" charset="0"/>
                <a:ea typeface="Helvetica" charset="0"/>
                <a:cs typeface="Helvetica" charset="0"/>
                <a:sym typeface="Helvetica" charset="0"/>
              </a:rPr>
              <a:t>grade</a:t>
            </a:r>
            <a:endParaRPr lang="en-US"/>
          </a:p>
        </p:txBody>
      </p:sp>
      <p:sp>
        <p:nvSpPr>
          <p:cNvPr id="9267" name="Rectangle 51"/>
          <p:cNvSpPr>
            <a:spLocks/>
          </p:cNvSpPr>
          <p:nvPr/>
        </p:nvSpPr>
        <p:spPr bwMode="auto">
          <a:xfrm>
            <a:off x="1016000" y="81280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6</a:t>
            </a:r>
            <a:endParaRPr lang="en-US"/>
          </a:p>
        </p:txBody>
      </p:sp>
      <p:sp>
        <p:nvSpPr>
          <p:cNvPr id="9268" name="Rectangle 52"/>
          <p:cNvSpPr>
            <a:spLocks/>
          </p:cNvSpPr>
          <p:nvPr/>
        </p:nvSpPr>
        <p:spPr bwMode="auto">
          <a:xfrm>
            <a:off x="1016000" y="70104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10</a:t>
            </a:r>
            <a:endParaRPr lang="en-US"/>
          </a:p>
        </p:txBody>
      </p:sp>
      <p:sp>
        <p:nvSpPr>
          <p:cNvPr id="9269" name="Rectangle 53"/>
          <p:cNvSpPr>
            <a:spLocks/>
          </p:cNvSpPr>
          <p:nvPr/>
        </p:nvSpPr>
        <p:spPr bwMode="auto">
          <a:xfrm>
            <a:off x="1016000" y="49784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15</a:t>
            </a:r>
            <a:endParaRPr lang="en-US"/>
          </a:p>
        </p:txBody>
      </p:sp>
      <p:sp>
        <p:nvSpPr>
          <p:cNvPr id="9270" name="Rectangle 54"/>
          <p:cNvSpPr>
            <a:spLocks/>
          </p:cNvSpPr>
          <p:nvPr/>
        </p:nvSpPr>
        <p:spPr bwMode="auto">
          <a:xfrm>
            <a:off x="1016000" y="44704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16</a:t>
            </a:r>
            <a:endParaRPr lang="en-US"/>
          </a:p>
        </p:txBody>
      </p:sp>
      <p:sp>
        <p:nvSpPr>
          <p:cNvPr id="9271" name="Rectangle 55"/>
          <p:cNvSpPr>
            <a:spLocks/>
          </p:cNvSpPr>
          <p:nvPr/>
        </p:nvSpPr>
        <p:spPr bwMode="auto">
          <a:xfrm>
            <a:off x="1016000" y="36576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18</a:t>
            </a:r>
            <a:endParaRPr lang="en-US"/>
          </a:p>
        </p:txBody>
      </p:sp>
      <p:sp>
        <p:nvSpPr>
          <p:cNvPr id="9272" name="Rectangle 56"/>
          <p:cNvSpPr>
            <a:spLocks/>
          </p:cNvSpPr>
          <p:nvPr/>
        </p:nvSpPr>
        <p:spPr bwMode="auto">
          <a:xfrm>
            <a:off x="1016000" y="31496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19</a:t>
            </a:r>
            <a:endParaRPr lang="en-US"/>
          </a:p>
        </p:txBody>
      </p:sp>
      <p:sp>
        <p:nvSpPr>
          <p:cNvPr id="9273" name="Rectangle 57"/>
          <p:cNvSpPr>
            <a:spLocks/>
          </p:cNvSpPr>
          <p:nvPr/>
        </p:nvSpPr>
        <p:spPr bwMode="auto">
          <a:xfrm>
            <a:off x="2492375" y="866775"/>
            <a:ext cx="3962400" cy="11604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7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Universität</a:t>
            </a:r>
            <a:r>
              <a:rPr lang="en-US" sz="17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, </a:t>
            </a:r>
            <a:r>
              <a:rPr lang="en-US" sz="17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Hochschule</a:t>
            </a:r>
            <a:r>
              <a:rPr lang="en-US" sz="17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, </a:t>
            </a:r>
            <a:r>
              <a:rPr lang="en-US" sz="1700" dirty="0" err="1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Fachhochschule</a:t>
            </a:r>
            <a:endParaRPr lang="en-US" sz="1700" dirty="0" smtClean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17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Doktorgrad</a:t>
            </a:r>
            <a:r>
              <a:rPr lang="en-US" sz="17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- </a:t>
            </a:r>
            <a:r>
              <a:rPr lang="en-US" sz="17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promovieren</a:t>
            </a:r>
            <a:endParaRPr lang="en-US" dirty="0"/>
          </a:p>
        </p:txBody>
      </p:sp>
      <p:sp>
        <p:nvSpPr>
          <p:cNvPr id="9274" name="Rectangle 58"/>
          <p:cNvSpPr>
            <a:spLocks/>
          </p:cNvSpPr>
          <p:nvPr/>
        </p:nvSpPr>
        <p:spPr bwMode="auto">
          <a:xfrm>
            <a:off x="5310188" y="3359150"/>
            <a:ext cx="1408112" cy="660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Gymnasiale</a:t>
            </a:r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Oberstufe</a:t>
            </a:r>
            <a:endParaRPr lang="en-US"/>
          </a:p>
        </p:txBody>
      </p:sp>
      <p:sp>
        <p:nvSpPr>
          <p:cNvPr id="9275" name="Rectangle 59"/>
          <p:cNvSpPr>
            <a:spLocks/>
          </p:cNvSpPr>
          <p:nvPr/>
        </p:nvSpPr>
        <p:spPr bwMode="auto">
          <a:xfrm>
            <a:off x="5310188" y="4551363"/>
            <a:ext cx="1408112" cy="3984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10th grade</a:t>
            </a:r>
            <a:endParaRPr lang="en-US"/>
          </a:p>
        </p:txBody>
      </p:sp>
      <p:sp>
        <p:nvSpPr>
          <p:cNvPr id="9276" name="Rectangle 60"/>
          <p:cNvSpPr>
            <a:spLocks/>
          </p:cNvSpPr>
          <p:nvPr/>
        </p:nvSpPr>
        <p:spPr bwMode="auto">
          <a:xfrm>
            <a:off x="5200650" y="5418138"/>
            <a:ext cx="1625600" cy="9064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Gesamtschule</a:t>
            </a:r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9,2%</a:t>
            </a:r>
            <a:endParaRPr lang="en-US"/>
          </a:p>
        </p:txBody>
      </p:sp>
      <p:sp>
        <p:nvSpPr>
          <p:cNvPr id="9277" name="Rectangle 61"/>
          <p:cNvSpPr>
            <a:spLocks/>
          </p:cNvSpPr>
          <p:nvPr/>
        </p:nvSpPr>
        <p:spPr bwMode="auto">
          <a:xfrm>
            <a:off x="8128000" y="3575050"/>
            <a:ext cx="1190625" cy="660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Berufs-kolleg</a:t>
            </a:r>
            <a:endParaRPr lang="en-US"/>
          </a:p>
        </p:txBody>
      </p:sp>
      <p:sp>
        <p:nvSpPr>
          <p:cNvPr id="9278" name="Rectangle 62"/>
          <p:cNvSpPr>
            <a:spLocks/>
          </p:cNvSpPr>
          <p:nvPr/>
        </p:nvSpPr>
        <p:spPr bwMode="auto">
          <a:xfrm>
            <a:off x="2492375" y="2058988"/>
            <a:ext cx="3962400" cy="917575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Diplom/Magister/Lehramt (8-10 sem.)</a:t>
            </a:r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endParaRPr lang="en-US" sz="17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Bachelor (6 sem.) + Master (4 sem.)</a:t>
            </a:r>
            <a:endParaRPr lang="en-US"/>
          </a:p>
        </p:txBody>
      </p:sp>
      <p:sp>
        <p:nvSpPr>
          <p:cNvPr id="9279" name="Rectangle 63"/>
          <p:cNvSpPr>
            <a:spLocks/>
          </p:cNvSpPr>
          <p:nvPr/>
        </p:nvSpPr>
        <p:spPr bwMode="auto">
          <a:xfrm>
            <a:off x="6610350" y="3359150"/>
            <a:ext cx="1649413" cy="660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Fach-gymnasium</a:t>
            </a:r>
            <a:endParaRPr lang="en-US"/>
          </a:p>
        </p:txBody>
      </p:sp>
      <p:sp>
        <p:nvSpPr>
          <p:cNvPr id="9280" name="Rectangle 64"/>
          <p:cNvSpPr>
            <a:spLocks/>
          </p:cNvSpPr>
          <p:nvPr/>
        </p:nvSpPr>
        <p:spPr bwMode="auto">
          <a:xfrm>
            <a:off x="9318625" y="3832225"/>
            <a:ext cx="1517650" cy="3984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Berufskolleg</a:t>
            </a:r>
            <a:endParaRPr lang="en-US"/>
          </a:p>
        </p:txBody>
      </p:sp>
      <p:sp>
        <p:nvSpPr>
          <p:cNvPr id="9281" name="Rectangle 65"/>
          <p:cNvSpPr>
            <a:spLocks/>
          </p:cNvSpPr>
          <p:nvPr/>
        </p:nvSpPr>
        <p:spPr bwMode="auto">
          <a:xfrm>
            <a:off x="10728325" y="3792538"/>
            <a:ext cx="1408113" cy="9191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Ausbildung</a:t>
            </a:r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+ </a:t>
            </a:r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Berufschule</a:t>
            </a:r>
            <a:endParaRPr lang="en-US"/>
          </a:p>
        </p:txBody>
      </p:sp>
      <p:sp>
        <p:nvSpPr>
          <p:cNvPr id="9282" name="Rectangle 66"/>
          <p:cNvSpPr>
            <a:spLocks/>
          </p:cNvSpPr>
          <p:nvPr/>
        </p:nvSpPr>
        <p:spPr bwMode="auto">
          <a:xfrm>
            <a:off x="3297238" y="2925763"/>
            <a:ext cx="820737" cy="3984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Abitur</a:t>
            </a:r>
            <a:endParaRPr lang="en-US"/>
          </a:p>
        </p:txBody>
      </p:sp>
      <p:sp>
        <p:nvSpPr>
          <p:cNvPr id="9283" name="Rectangle 67"/>
          <p:cNvSpPr>
            <a:spLocks/>
          </p:cNvSpPr>
          <p:nvPr/>
        </p:nvSpPr>
        <p:spPr bwMode="auto">
          <a:xfrm>
            <a:off x="7369175" y="4117975"/>
            <a:ext cx="1625600" cy="3984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Mittlere Reife</a:t>
            </a:r>
            <a:endParaRPr lang="en-US"/>
          </a:p>
        </p:txBody>
      </p:sp>
      <p:sp>
        <p:nvSpPr>
          <p:cNvPr id="9284" name="Rectangle 68"/>
          <p:cNvSpPr>
            <a:spLocks/>
          </p:cNvSpPr>
          <p:nvPr/>
        </p:nvSpPr>
        <p:spPr bwMode="auto">
          <a:xfrm>
            <a:off x="9536113" y="4700588"/>
            <a:ext cx="2384425" cy="3302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0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1700">
                <a:latin typeface="Helvetica" charset="0"/>
                <a:ea typeface="Helvetica" charset="0"/>
                <a:cs typeface="Helvetica" charset="0"/>
                <a:sym typeface="Helvetica" charset="0"/>
              </a:rPr>
              <a:t>Hauptschulabschluss</a:t>
            </a:r>
            <a:endParaRPr lang="en-US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684213" y="1182688"/>
            <a:ext cx="10650537" cy="36877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Fill in the blanks with the correct from of the correct helping verb!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1. Bernd _____________  mit dem Zug gefahren.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2. Liesel _____________ ihn vom Bahnhof abgeholt.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3. Sie _____________ zusammen in die Stadt gegangen.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4. Dort _____________ sie im Café Kuchen und Kaffee gegessen.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5. Später  _____________ sie am Fluß spazierengegangen.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6.  Sie _____________ erst spät nach Hause zurückgekommen.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7. Dann  _____________  sie zusammen das Abendessen gekocht. Pizza mit Thunfisch!</a:t>
            </a:r>
            <a:endParaRPr lang="en-US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809625"/>
            <a:ext cx="13217525" cy="80184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Zungenbrecher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1.  	Nickende Nichten und wippende Fichten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Nodding nieces and see-sawing spruces.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2.  	Griesbrei bleibt Griesbrei. Kriegsbeil bleibt Kriegsbeil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Gruel remains gruel. War-hatchet remains war-hatchet.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3.  	Denen Dänen, denen Dänen Dänen dehnen, dehnen deren Dänen.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Those Danes, who stretch the Danes’ Danes, stretch their Danes.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4.  	Am Zehnten Zehnten um zehn Uhr zehn zogen zehn zahme Ziegen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zehn Zentner Zucker zum Zoo.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On the tenth day of the tenth month at ten o’clock and ten minutes ten tame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 goats pulled ten big bags of sugar to the zoo.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5.  	Der Dachdecker deckt dein Dach, drum dank dem Dachdecker, der dein Dach deckt.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The roofer is roofing your roof, so thank the roofer who is roofing your roof.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6. 	Drei dicke dumme Damen donnern durch das dicke doofe Dorf.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Three fat dumb ladies go thundering through the fat silly village.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7.	Schnellsprechsprüche spreche ich schwer schnell.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Sayings to be said quickly I say quickly with difficulty.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8. 	Braun blaues Brautkleid. 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		Bluish- brown wedding gown.</a:t>
            </a:r>
            <a:endParaRPr lang="en-US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1467</Words>
  <Application>Microsoft Macintosh PowerPoint</Application>
  <PresentationFormat>Custom</PresentationFormat>
  <Paragraphs>201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Carl Pullen</cp:lastModifiedBy>
  <cp:revision>2</cp:revision>
  <dcterms:created xsi:type="dcterms:W3CDTF">2012-03-22T18:20:28Z</dcterms:created>
  <dcterms:modified xsi:type="dcterms:W3CDTF">2012-03-22T18:22:27Z</dcterms:modified>
</cp:coreProperties>
</file>